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6B60E-4120-4137-ADFB-5B18AEC2D722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066FD-A1C1-4F37-9098-B8DFE3BDC3E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9AB7DC-081A-4912-B16A-525EAA0FB299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056AD6-26C8-4184-9F48-7291D858C1E0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47664" y="230783"/>
            <a:ext cx="6660232" cy="147002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PRINCIPI di PUBBLICA AMMINISTRAZIONE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38200" y="292494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magin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36524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tangolo 7"/>
          <p:cNvSpPr/>
          <p:nvPr/>
        </p:nvSpPr>
        <p:spPr>
          <a:xfrm>
            <a:off x="827584" y="2793702"/>
            <a:ext cx="74888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IL BUON GOVERNO</a:t>
            </a:r>
            <a:endParaRPr lang="it-IT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5496" y="4149080"/>
            <a:ext cx="41764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Avv. Alfonso ETTARO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084168" y="4941168"/>
            <a:ext cx="295232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Monza, 23 Marzo 2017</a:t>
            </a:r>
            <a:endParaRPr lang="it-IT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LEGGE </a:t>
            </a:r>
            <a:r>
              <a:rPr lang="it-IT" dirty="0" smtClean="0"/>
              <a:t>MADIA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- CODICE APPALTI</a:t>
            </a:r>
          </a:p>
          <a:p>
            <a:pPr>
              <a:buNone/>
            </a:pPr>
            <a:r>
              <a:rPr lang="it-IT" dirty="0" smtClean="0"/>
              <a:t>- CONTRATTI PUBBLICI (NUOVO T.U. PUBBLICO IMPIEGO)</a:t>
            </a:r>
          </a:p>
          <a:p>
            <a:pPr>
              <a:buNone/>
            </a:pPr>
            <a:r>
              <a:rPr lang="it-IT" dirty="0" smtClean="0"/>
              <a:t>- LAVORO (LICENZIAMENTO DISCIPLINARE)</a:t>
            </a:r>
          </a:p>
          <a:p>
            <a:pPr>
              <a:buNone/>
            </a:pPr>
            <a:r>
              <a:rPr lang="it-IT" dirty="0" smtClean="0"/>
              <a:t>- SOCIETÀ PARTECIPATE</a:t>
            </a:r>
          </a:p>
          <a:p>
            <a:pPr>
              <a:buNone/>
            </a:pPr>
            <a:r>
              <a:rPr lang="it-IT" dirty="0" smtClean="0"/>
              <a:t>- </a:t>
            </a:r>
            <a:r>
              <a:rPr lang="it-IT" dirty="0" err="1" smtClean="0"/>
              <a:t>P.A.T.</a:t>
            </a:r>
            <a:r>
              <a:rPr lang="it-IT" dirty="0" smtClean="0"/>
              <a:t> (PROCEDIMENTO AMMINISTRATIVO TELEMATICO)</a:t>
            </a:r>
          </a:p>
          <a:p>
            <a:r>
              <a:rPr lang="it-IT" b="1" dirty="0" smtClean="0"/>
              <a:t>DESTINATARI</a:t>
            </a:r>
            <a:r>
              <a:rPr lang="it-IT" dirty="0" smtClean="0"/>
              <a:t>: CITTADINI – IMPRESE - PUBBLICI DIPENDENTI</a:t>
            </a:r>
          </a:p>
          <a:p>
            <a:r>
              <a:rPr lang="it-IT" b="1" dirty="0" smtClean="0"/>
              <a:t>FINALITÀ</a:t>
            </a:r>
            <a:r>
              <a:rPr lang="it-IT" dirty="0" smtClean="0"/>
              <a:t>: SEMPLIFICARE RAPPORTI CITTADINI / </a:t>
            </a:r>
            <a:r>
              <a:rPr lang="it-IT" dirty="0" err="1" smtClean="0"/>
              <a:t>PA</a:t>
            </a:r>
            <a:r>
              <a:rPr lang="it-IT" dirty="0" smtClean="0"/>
              <a:t>.; ABBASSARE I COSTI; MIGLIORARE I SERVIZI; PREMIARE I MERITEVOLI; TEMPI CERTI PER AUTORIZZAZIONI INVESTIMENTI; MAGGIORE CONTROLLO SOCIALE PER EVITARE LA CORRUTTELA (PIÙ TRASPARENZA: P.A. = CASA </a:t>
            </a:r>
            <a:r>
              <a:rPr lang="it-IT" dirty="0" err="1" smtClean="0"/>
              <a:t>DI</a:t>
            </a:r>
            <a:r>
              <a:rPr lang="it-IT" dirty="0" smtClean="0"/>
              <a:t> VETRO)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88640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NOTE CONCLUSIVE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7606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/>
              <a:t>                                </a:t>
            </a:r>
            <a:r>
              <a:rPr lang="it-IT" sz="3300" b="1" dirty="0" smtClean="0"/>
              <a:t>PRINCIPIO </a:t>
            </a:r>
            <a:r>
              <a:rPr lang="it-IT" sz="3300" b="1" dirty="0" err="1" smtClean="0"/>
              <a:t>DI</a:t>
            </a:r>
            <a:r>
              <a:rPr lang="it-IT" sz="3300" b="1" dirty="0" smtClean="0"/>
              <a:t> </a:t>
            </a:r>
            <a:r>
              <a:rPr lang="it-IT" sz="3300" b="1" dirty="0" smtClean="0"/>
              <a:t>LEGALITA’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    L’ESERCIZIO </a:t>
            </a:r>
            <a:r>
              <a:rPr lang="it-IT" dirty="0" err="1" smtClean="0"/>
              <a:t>DI</a:t>
            </a:r>
            <a:r>
              <a:rPr lang="it-IT" dirty="0" smtClean="0"/>
              <a:t> QUALSIASI POTERE PUBBLICO SI DEVE FONDARE SU UNA NORMA APPOSITA, ATTRIBUTIVA DELLA COMPETENZA, DEVE PERSEGUIRE I FINI DETERMINATI DALLA LEGGE E AGIRE CON LE MODALITÀ FISSATE DALLA LEGGE.  </a:t>
            </a:r>
          </a:p>
          <a:p>
            <a:pPr>
              <a:buNone/>
            </a:pPr>
            <a:r>
              <a:rPr lang="it-IT" sz="3300" b="1" dirty="0" smtClean="0"/>
              <a:t>                           COERENZA POLITICA</a:t>
            </a:r>
            <a:endParaRPr lang="it-IT" sz="3300" dirty="0" smtClean="0"/>
          </a:p>
          <a:p>
            <a:pPr algn="ctr">
              <a:buNone/>
            </a:pPr>
            <a:r>
              <a:rPr lang="it-IT" dirty="0" smtClean="0"/>
              <a:t>LA P.A. DEVE DARE RISPOSTE CHIARE ED UNIVOCHE ALLE RICHIESTE DEI CITTADINI.</a:t>
            </a:r>
          </a:p>
          <a:p>
            <a:pPr algn="ctr">
              <a:buNone/>
            </a:pPr>
            <a:r>
              <a:rPr lang="it-IT" dirty="0" smtClean="0"/>
              <a:t>NON SI POSSONO ASSUMERE DUE PROVVEDIMENTI DISCORDANTI IN SITUAZIONI IDENTICHE. </a:t>
            </a:r>
          </a:p>
          <a:p>
            <a:pPr algn="ctr">
              <a:buNone/>
            </a:pPr>
            <a:r>
              <a:rPr lang="it-IT" dirty="0" smtClean="0"/>
              <a:t>OCCORRE PORTARE A TERMINE I PROGRAMMI.</a:t>
            </a:r>
            <a:r>
              <a:rPr lang="it-IT" b="1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                                  </a:t>
            </a:r>
            <a:r>
              <a:rPr lang="it-IT" sz="3300" b="1" dirty="0" smtClean="0"/>
              <a:t>LAVORO </a:t>
            </a:r>
            <a:r>
              <a:rPr lang="it-IT" sz="3300" b="1" dirty="0" err="1" smtClean="0"/>
              <a:t>DI</a:t>
            </a:r>
            <a:r>
              <a:rPr lang="it-IT" sz="3300" b="1" dirty="0" smtClean="0"/>
              <a:t> SQUADRA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AL FINE </a:t>
            </a:r>
            <a:r>
              <a:rPr lang="it-IT" dirty="0" err="1" smtClean="0"/>
              <a:t>DI</a:t>
            </a:r>
            <a:r>
              <a:rPr lang="it-IT" dirty="0" smtClean="0"/>
              <a:t> GARANTIRE IL BUON ANDAMENTO DELLA P.A. OCCORRONO COME NEGLI SPORT </a:t>
            </a:r>
            <a:r>
              <a:rPr lang="it-IT" dirty="0" err="1" smtClean="0"/>
              <a:t>DI</a:t>
            </a:r>
            <a:r>
              <a:rPr lang="it-IT" dirty="0" smtClean="0"/>
              <a:t> SQUADRA:</a:t>
            </a:r>
          </a:p>
          <a:p>
            <a:pPr lvl="1">
              <a:buNone/>
            </a:pPr>
            <a:r>
              <a:rPr lang="it-IT" dirty="0" smtClean="0"/>
              <a:t>- STRETTA COLLABORAZIONE ED INTERAZIONE TRA I VARI DIPENDENTI PUBBLICI;</a:t>
            </a:r>
          </a:p>
          <a:p>
            <a:pPr lvl="1">
              <a:buNone/>
            </a:pPr>
            <a:r>
              <a:rPr lang="it-IT" dirty="0" smtClean="0"/>
              <a:t>- BUONA ORGANIZZAZIONE DEGLI UFFICI.   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88640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23/03/2017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6AD6-26C8-4184-9F48-7291D858C1E0}" type="slidenum">
              <a:rPr lang="it-IT" smtClean="0"/>
              <a:t>11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Alfonso ETTARO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47664" y="230783"/>
            <a:ext cx="6660232" cy="147002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PRINCIPI di PUBBLICA AMMINISTRAZIONE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38200" y="292494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magin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36524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tangolo 7"/>
          <p:cNvSpPr/>
          <p:nvPr/>
        </p:nvSpPr>
        <p:spPr>
          <a:xfrm>
            <a:off x="827584" y="2793702"/>
            <a:ext cx="74888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IL BUON GOVERNO</a:t>
            </a:r>
            <a:endParaRPr lang="it-IT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5496" y="4149080"/>
            <a:ext cx="41764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</a:rPr>
              <a:t>Avv. Alfonso ETTARO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084168" y="4941168"/>
            <a:ext cx="295232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Monza, 23 Marzo 2017</a:t>
            </a:r>
            <a:endParaRPr lang="it-IT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it-IT" dirty="0" smtClean="0"/>
              <a:t>SOCIALITA’ DEL DIRITTO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248472"/>
          </a:xfrm>
        </p:spPr>
        <p:txBody>
          <a:bodyPr>
            <a:normAutofit/>
          </a:bodyPr>
          <a:lstStyle/>
          <a:p>
            <a:r>
              <a:rPr lang="it-IT" sz="1800" dirty="0" smtClean="0"/>
              <a:t>L’UOMO È PER SUA NATURA UN </a:t>
            </a:r>
            <a:r>
              <a:rPr lang="it-IT" sz="1800" b="1" dirty="0" smtClean="0"/>
              <a:t>ANIMALE SOCIALE,</a:t>
            </a:r>
            <a:r>
              <a:rPr lang="it-IT" sz="1800" dirty="0" smtClean="0"/>
              <a:t> UNO “</a:t>
            </a:r>
            <a:r>
              <a:rPr lang="it-IT" sz="1800" i="1" dirty="0" smtClean="0"/>
              <a:t>ZÔON POLITIKÒN</a:t>
            </a:r>
            <a:r>
              <a:rPr lang="it-IT" sz="1800" dirty="0" smtClean="0"/>
              <a:t>” COME LO DEFINIVA ARISTOTELE (IV SECOLO </a:t>
            </a:r>
            <a:r>
              <a:rPr lang="it-IT" sz="1800" dirty="0" err="1" smtClean="0"/>
              <a:t>A.C.</a:t>
            </a:r>
            <a:r>
              <a:rPr lang="it-IT" sz="1800" dirty="0" smtClean="0"/>
              <a:t>), E IN QUANTO TALE È PORTATO A AGGREGARSI AI PROPRI SIMILI PER FORMARE DELLE COMUNITÀ, IN CUI ATTUARE FORME </a:t>
            </a:r>
            <a:r>
              <a:rPr lang="it-IT" sz="1800" dirty="0" err="1" smtClean="0"/>
              <a:t>DI</a:t>
            </a:r>
            <a:r>
              <a:rPr lang="it-IT" sz="1800" dirty="0" smtClean="0"/>
              <a:t> COOPERAZIONE, COLLABORAZIONE E DIVISIONE DEI COMPITI.</a:t>
            </a:r>
          </a:p>
          <a:p>
            <a:r>
              <a:rPr lang="it-IT" sz="1800" dirty="0" smtClean="0"/>
              <a:t>OGNI AGGREGAZIONE UMANA PER ASSICURARE UNA CIVILE CONVIVENZA TRA I MEMBRI CHE LA COMPONGONO NON PUÒ PRESCINDERE DALLA NECESSITÀ </a:t>
            </a:r>
            <a:r>
              <a:rPr lang="it-IT" sz="1800" dirty="0" err="1" smtClean="0"/>
              <a:t>DI</a:t>
            </a:r>
            <a:r>
              <a:rPr lang="it-IT" sz="1800" dirty="0" smtClean="0"/>
              <a:t> CREARE UN </a:t>
            </a:r>
            <a:r>
              <a:rPr lang="it-IT" sz="1800" b="1" dirty="0" smtClean="0"/>
              <a:t>COMPLESSO </a:t>
            </a:r>
            <a:r>
              <a:rPr lang="it-IT" sz="1800" b="1" dirty="0" err="1" smtClean="0"/>
              <a:t>DI</a:t>
            </a:r>
            <a:r>
              <a:rPr lang="it-IT" sz="1800" b="1" dirty="0" smtClean="0"/>
              <a:t> NORME</a:t>
            </a:r>
            <a:r>
              <a:rPr lang="it-IT" sz="1800" dirty="0" smtClean="0"/>
              <a:t> IDONEE A DISCIPLINARE L’INFINITA SERIE </a:t>
            </a:r>
            <a:r>
              <a:rPr lang="it-IT" sz="1800" dirty="0" err="1" smtClean="0"/>
              <a:t>DI</a:t>
            </a:r>
            <a:r>
              <a:rPr lang="it-IT" sz="1800" dirty="0" smtClean="0"/>
              <a:t> RELAZIONI O RAPPORTI CHE METTONO IN CONTATTO GLI UOMINI VIVENTI IN SOCIETÀ. </a:t>
            </a:r>
          </a:p>
          <a:p>
            <a:r>
              <a:rPr lang="it-IT" sz="1800" dirty="0" smtClean="0"/>
              <a:t>TALE COMPLESSO </a:t>
            </a:r>
            <a:r>
              <a:rPr lang="it-IT" sz="1800" dirty="0" err="1" smtClean="0"/>
              <a:t>DI</a:t>
            </a:r>
            <a:r>
              <a:rPr lang="it-IT" sz="1800" dirty="0" smtClean="0"/>
              <a:t> NORME PRENDE IL NOME </a:t>
            </a:r>
            <a:r>
              <a:rPr lang="it-IT" sz="1800" dirty="0" err="1" smtClean="0"/>
              <a:t>DI</a:t>
            </a:r>
            <a:r>
              <a:rPr lang="it-IT" sz="1800" dirty="0" smtClean="0"/>
              <a:t> </a:t>
            </a:r>
            <a:r>
              <a:rPr lang="it-IT" sz="1800" b="1" dirty="0" smtClean="0"/>
              <a:t>ORDINAMENTO GIURIDICO</a:t>
            </a:r>
            <a:r>
              <a:rPr lang="it-IT" sz="1800" dirty="0" smtClean="0"/>
              <a:t>.</a:t>
            </a:r>
          </a:p>
          <a:p>
            <a:r>
              <a:rPr lang="it-IT" sz="1800" dirty="0" smtClean="0"/>
              <a:t>DA QUI LA MASSIMA LATINA: 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04664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403648" y="5085184"/>
            <a:ext cx="5976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UBI SOCIETAS, IBI IUS</a:t>
            </a:r>
            <a:endParaRPr kumimoji="0" lang="it-IT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5877272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200" dirty="0"/>
              <a:t>Dove esiste una società umana, là esiste la legge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938368"/>
          </a:xfrm>
        </p:spPr>
        <p:txBody>
          <a:bodyPr>
            <a:normAutofit/>
          </a:bodyPr>
          <a:lstStyle/>
          <a:p>
            <a:r>
              <a:rPr lang="it-IT" dirty="0" smtClean="0"/>
              <a:t>L</a:t>
            </a:r>
            <a:r>
              <a:rPr lang="it-IT" dirty="0" smtClean="0"/>
              <a:t>’ ATTIVITA</a:t>
            </a:r>
            <a:r>
              <a:rPr lang="it-IT" dirty="0" smtClean="0"/>
              <a:t>’ </a:t>
            </a:r>
            <a:r>
              <a:rPr lang="it-IT" dirty="0" smtClean="0"/>
              <a:t>AMMINISTRATIVA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PER ATTIVITÀ AMMINISTRATIVA </a:t>
            </a:r>
            <a:r>
              <a:rPr lang="it-IT" dirty="0" err="1" smtClean="0"/>
              <a:t>S’INTENDE</a:t>
            </a:r>
            <a:r>
              <a:rPr lang="it-IT" dirty="0" smtClean="0"/>
              <a:t> L’ ATTIVITÀ CHE LO STATO E GLI ENTI PUBBLICI ESPLICANO PER PROVVEDERE ALLA CURA </a:t>
            </a:r>
            <a:r>
              <a:rPr lang="it-IT" dirty="0" err="1" smtClean="0"/>
              <a:t>DI</a:t>
            </a:r>
            <a:r>
              <a:rPr lang="it-IT" dirty="0" smtClean="0"/>
              <a:t> INTERESSI PUBBLICI CHE ESSI ASSUMONO COME PROPRI E NEI LIMITI SEGNATI DALLE NORME LEGISLATIVE E REGOLAMENTARI.</a:t>
            </a:r>
          </a:p>
          <a:p>
            <a:r>
              <a:rPr lang="it-IT" dirty="0" smtClean="0"/>
              <a:t>L’ ATTIVITÀ AMMINISTRATIVA, IN BASE AI SETTORI IN CUI OPERA, PUO’ CONSISTERE IN: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</a:t>
            </a:r>
            <a:r>
              <a:rPr lang="it-IT" dirty="0" err="1" smtClean="0"/>
              <a:t>DI</a:t>
            </a:r>
            <a:r>
              <a:rPr lang="it-IT" dirty="0" smtClean="0"/>
              <a:t> PIANIFICAZIONE (PIANI, STRUMENTI URBANISTICI, ORGANIGRAMMI ETC.)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</a:t>
            </a:r>
            <a:r>
              <a:rPr lang="it-IT" dirty="0" err="1" smtClean="0"/>
              <a:t>DI</a:t>
            </a:r>
            <a:r>
              <a:rPr lang="it-IT" dirty="0" smtClean="0"/>
              <a:t> POLIZIA (TUTELA SICUREZZA PUBBLICA, ORDINE PUBBLICO, BUON COSTUME ETC.)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IMPOSITIVA (TASSE, ESPROPRI, VINCOLI SUI BENI CULTURALI ETC.)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</a:t>
            </a:r>
            <a:r>
              <a:rPr lang="it-IT" dirty="0" err="1" smtClean="0"/>
              <a:t>DI</a:t>
            </a:r>
            <a:r>
              <a:rPr lang="it-IT" dirty="0" smtClean="0"/>
              <a:t> PRESTAZIONE (SERVIZI PUBBLICI ESSENZIALI, TRASPORTO, ACQUA ETC.)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</a:t>
            </a:r>
            <a:r>
              <a:rPr lang="it-IT" dirty="0" err="1" smtClean="0"/>
              <a:t>DI</a:t>
            </a:r>
            <a:r>
              <a:rPr lang="it-IT" dirty="0" smtClean="0"/>
              <a:t> EROGAZIONE (SUSSIDI, INDENNIZZI, CONTRIBUTI PER ATTIVITÀ ECONOMICHE ETC.)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smtClean="0"/>
              <a:t>ATTIVITÀ ECONOMICA (ATTIVITÀ IMPRENDITORIALE) 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04664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229600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PRINCIPALI RIFERIMENTI NORMATIVI</a:t>
            </a:r>
            <a:br>
              <a:rPr lang="it-IT" sz="4000" dirty="0" smtClean="0"/>
            </a:br>
            <a:r>
              <a:rPr lang="it-IT" sz="4000" dirty="0" smtClean="0"/>
              <a:t>DELL’ATTIVITA’ AMMINISTRATIVA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1628800"/>
            <a:ext cx="9036496" cy="5184576"/>
          </a:xfrm>
        </p:spPr>
        <p:txBody>
          <a:bodyPr/>
          <a:lstStyle/>
          <a:p>
            <a:r>
              <a:rPr lang="it-IT" dirty="0" smtClean="0"/>
              <a:t>- </a:t>
            </a:r>
            <a:r>
              <a:rPr lang="it-IT" b="1" dirty="0" smtClean="0"/>
              <a:t>Art. 97</a:t>
            </a:r>
            <a:r>
              <a:rPr lang="it-IT" dirty="0" smtClean="0"/>
              <a:t> </a:t>
            </a:r>
            <a:r>
              <a:rPr lang="it-IT" b="1" dirty="0" smtClean="0"/>
              <a:t>Costituzione della Repubblica Italiana</a:t>
            </a:r>
            <a:r>
              <a:rPr lang="it-IT" dirty="0" smtClean="0"/>
              <a:t>  </a:t>
            </a:r>
          </a:p>
          <a:p>
            <a:r>
              <a:rPr lang="it-IT" dirty="0" smtClean="0"/>
              <a:t>- </a:t>
            </a:r>
            <a:r>
              <a:rPr lang="it-IT" b="1" dirty="0" smtClean="0"/>
              <a:t>Legge 07.08.1990 n. 241</a:t>
            </a:r>
            <a:r>
              <a:rPr lang="it-IT" i="1" dirty="0" smtClean="0"/>
              <a:t> </a:t>
            </a:r>
            <a:r>
              <a:rPr lang="it-IT" dirty="0" smtClean="0"/>
              <a:t>"</a:t>
            </a:r>
            <a:r>
              <a:rPr lang="it-IT" i="1" dirty="0" smtClean="0"/>
              <a:t>Nuove norme in materia di procedimento amministrativo e di diritto di accesso ai documenti amministrativi</a:t>
            </a:r>
            <a:r>
              <a:rPr lang="it-IT" dirty="0" smtClean="0"/>
              <a:t>" (in G.U. 18 agosto 1990) nota anche come “</a:t>
            </a:r>
            <a:r>
              <a:rPr lang="it-IT" i="1" dirty="0" smtClean="0"/>
              <a:t>Legge sul procedimento amministrativo</a:t>
            </a:r>
            <a:r>
              <a:rPr lang="it-IT" dirty="0" smtClean="0"/>
              <a:t>”. Testo coordinato e aggiornato con le modifiche apportate dal </a:t>
            </a:r>
            <a:r>
              <a:rPr lang="it-IT" dirty="0" err="1" smtClean="0"/>
              <a:t>D.Lgs</a:t>
            </a:r>
            <a:r>
              <a:rPr lang="it-IT" dirty="0" smtClean="0"/>
              <a:t> 30.06.2016 n. 127 e 126.</a:t>
            </a:r>
          </a:p>
          <a:p>
            <a:r>
              <a:rPr lang="it-IT" dirty="0" smtClean="0"/>
              <a:t>- </a:t>
            </a:r>
            <a:r>
              <a:rPr lang="it-IT" b="1" dirty="0" err="1" smtClean="0"/>
              <a:t>D.Lgs.</a:t>
            </a:r>
            <a:r>
              <a:rPr lang="it-IT" b="1" dirty="0" smtClean="0"/>
              <a:t> 18.08.2000 n. 267</a:t>
            </a:r>
            <a:r>
              <a:rPr lang="it-IT" dirty="0" smtClean="0"/>
              <a:t> (TUEL) Testo unico delle leggi sull'ordinamento degli enti locali.</a:t>
            </a:r>
          </a:p>
          <a:p>
            <a:r>
              <a:rPr lang="it-IT" dirty="0" smtClean="0"/>
              <a:t>- Legge Delega n. 124/2015 (</a:t>
            </a:r>
            <a:r>
              <a:rPr lang="it-IT" b="1" dirty="0" smtClean="0"/>
              <a:t>Legge Madia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260648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866360"/>
          </a:xfrm>
        </p:spPr>
        <p:txBody>
          <a:bodyPr>
            <a:normAutofit/>
          </a:bodyPr>
          <a:lstStyle/>
          <a:p>
            <a:r>
              <a:rPr lang="it-IT" dirty="0" smtClean="0"/>
              <a:t>ART. 97 </a:t>
            </a:r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84576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LE PUBBLICHE AMMINISTRAZIONI, IN COERENZA CON L’ORDINAMENTO DELL’UNIONE EUROPEA, ASSICURANO L’EQUILIBRIO DEI BILANCI E LA SOSTENIBILITÀ DEL DEBITO PUBBLICO.</a:t>
            </a:r>
          </a:p>
          <a:p>
            <a:r>
              <a:rPr lang="it-IT" dirty="0" smtClean="0"/>
              <a:t>I PUBBLICI UFFICI SONO ORGANIZZATI SECONDO DISPOSIZIONI </a:t>
            </a:r>
            <a:r>
              <a:rPr lang="it-IT" dirty="0" err="1" smtClean="0"/>
              <a:t>DI</a:t>
            </a:r>
            <a:r>
              <a:rPr lang="it-IT" dirty="0" smtClean="0"/>
              <a:t> LEGGE, IN MODO CHE SIANO ASSICURATI IL </a:t>
            </a:r>
            <a:r>
              <a:rPr lang="it-IT" b="1" dirty="0" smtClean="0"/>
              <a:t>BUON ANDAMENTO</a:t>
            </a:r>
            <a:r>
              <a:rPr lang="it-IT" dirty="0" smtClean="0"/>
              <a:t> E L'</a:t>
            </a:r>
            <a:r>
              <a:rPr lang="it-IT" b="1" dirty="0" smtClean="0"/>
              <a:t>IMPARZIALITÀ</a:t>
            </a:r>
            <a:r>
              <a:rPr lang="it-IT" dirty="0" smtClean="0"/>
              <a:t> DELL'AMMINISTRAZIONE. </a:t>
            </a:r>
          </a:p>
          <a:p>
            <a:r>
              <a:rPr lang="it-IT" dirty="0" smtClean="0"/>
              <a:t>NELL'ORDINAMENTO DEGLI UFFICI SONO DETERMINATE LE SFERE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COMPETENZA</a:t>
            </a:r>
            <a:r>
              <a:rPr lang="it-IT" dirty="0" smtClean="0"/>
              <a:t>, LE ATTRIBUZIONI E LE RESPONSABILITÀ PROPRIE DEI FUNZIONARI. </a:t>
            </a:r>
          </a:p>
          <a:p>
            <a:r>
              <a:rPr lang="it-IT" dirty="0" smtClean="0"/>
              <a:t>AGLI IMPIEGHI NELLE PUBBLICHE AMMINISTRAZIONI SI ACCEDE MEDIANTE </a:t>
            </a:r>
            <a:r>
              <a:rPr lang="it-IT" b="1" dirty="0" smtClean="0"/>
              <a:t>CONCORSO</a:t>
            </a:r>
            <a:r>
              <a:rPr lang="it-IT" dirty="0" smtClean="0"/>
              <a:t>, SALVO I CASI STABILITI DALLA LEGGE. 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77416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832" y="62068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ORGANIZZAZIONE DELLA P.A.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r>
              <a:rPr lang="it-IT" dirty="0" smtClean="0"/>
              <a:t>I PUBBLICI UFFICI DEVONO ESSERE </a:t>
            </a:r>
            <a:r>
              <a:rPr lang="it-IT" b="1" u="sng" dirty="0" smtClean="0"/>
              <a:t>ORGANIZZATI SECONDO DISPOSIZIONI </a:t>
            </a:r>
            <a:r>
              <a:rPr lang="it-IT" b="1" u="sng" dirty="0" err="1" smtClean="0"/>
              <a:t>DI</a:t>
            </a:r>
            <a:r>
              <a:rPr lang="it-IT" b="1" u="sng" dirty="0" smtClean="0"/>
              <a:t> LEGGE</a:t>
            </a:r>
            <a:r>
              <a:rPr lang="it-IT" dirty="0" smtClean="0"/>
              <a:t> IN MODO TALE DA ASSICURARE:</a:t>
            </a:r>
          </a:p>
          <a:p>
            <a:pPr lvl="1">
              <a:buFont typeface="Wingdings" pitchFamily="2" charset="2"/>
              <a:buChar char="q"/>
            </a:pPr>
            <a:r>
              <a:rPr lang="it-IT" dirty="0" smtClean="0"/>
              <a:t>- </a:t>
            </a:r>
            <a:r>
              <a:rPr lang="it-IT" b="1" dirty="0" smtClean="0"/>
              <a:t>BUON ANDAMENTO</a:t>
            </a:r>
            <a:r>
              <a:rPr lang="it-IT" dirty="0" smtClean="0"/>
              <a:t> DELLA P.A. = EFFICACIA (QUALITÀ DEL SERVIZIO RESO; CORRISPONDENZA DEI RISULTATI ALLO SCOPO) ED EFFICIENZA (IL MINIMO COSTO AD UNA DATA QUALITÀ DEL SERVIZIO). </a:t>
            </a:r>
          </a:p>
          <a:p>
            <a:pPr lvl="1">
              <a:buFont typeface="Wingdings" pitchFamily="2" charset="2"/>
              <a:buChar char="q"/>
            </a:pPr>
            <a:r>
              <a:rPr lang="it-IT" dirty="0" smtClean="0"/>
              <a:t>- </a:t>
            </a:r>
            <a:r>
              <a:rPr lang="it-IT" b="1" dirty="0" smtClean="0"/>
              <a:t>IMPARZIALITA’</a:t>
            </a:r>
            <a:r>
              <a:rPr lang="it-IT" dirty="0" smtClean="0"/>
              <a:t> DELLA P.A. = SVOLGIMENTO DELLA PROPRIA ATTIVITÀ NEL PIENO RISPETTO DELLA GIUSTIZIA, EVITANDO OGNI DISCRIMINAZIONE E/O ARBITRIO NELL’ATTUAZIONE DELL’INTERESSE PUBBLICO.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77416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188640"/>
            <a:ext cx="8229600" cy="12984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Legge n. 241/1990 </a:t>
            </a:r>
            <a:br>
              <a:rPr lang="it-IT" dirty="0" smtClean="0"/>
            </a:br>
            <a:r>
              <a:rPr lang="it-IT" dirty="0" smtClean="0"/>
              <a:t>aggiornata al </a:t>
            </a:r>
            <a:r>
              <a:rPr lang="it-IT" dirty="0" smtClean="0"/>
              <a:t>30.06.2016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Art. 1 c. 1.</a:t>
            </a:r>
            <a:r>
              <a:rPr lang="it-IT" dirty="0" smtClean="0"/>
              <a:t> </a:t>
            </a:r>
            <a:r>
              <a:rPr lang="it-IT" dirty="0" smtClean="0"/>
              <a:t>L’ATTIVITÀ AMMINISTRATIVA PERSEGUE I </a:t>
            </a:r>
            <a:r>
              <a:rPr lang="it-IT" b="1" dirty="0" smtClean="0"/>
              <a:t>FINI DETERMINATI DALLA LEGGE</a:t>
            </a:r>
            <a:r>
              <a:rPr lang="it-IT" dirty="0" smtClean="0"/>
              <a:t> ED È RETTA DA CRITERI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ECONOMICITÀ</a:t>
            </a:r>
            <a:r>
              <a:rPr lang="it-IT" dirty="0" smtClean="0"/>
              <a:t>,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EFFICACIA</a:t>
            </a:r>
            <a:r>
              <a:rPr lang="it-IT" dirty="0" smtClean="0"/>
              <a:t>,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IMPARZIALITÀ</a:t>
            </a:r>
            <a:r>
              <a:rPr lang="it-IT" dirty="0" smtClean="0"/>
              <a:t>,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PUBBLICITÀ</a:t>
            </a:r>
            <a:r>
              <a:rPr lang="it-IT" dirty="0" smtClean="0"/>
              <a:t> 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TRASPARENZA</a:t>
            </a:r>
            <a:r>
              <a:rPr lang="it-IT" dirty="0" smtClean="0"/>
              <a:t> SECONDO LE MODALITÀ PREVISTE DALLA PRESENTE LEGGE E DALLE ALTRE DISPOSIZIONI CHE DISCIPLINANO SINGOLI PROCEDIMENTI, NONCHÉ DAI </a:t>
            </a:r>
            <a:r>
              <a:rPr lang="it-IT" b="1" dirty="0" smtClean="0"/>
              <a:t>PRINCÌPI DELL’ORDINAMENTO COMUNITARIO</a:t>
            </a:r>
            <a:r>
              <a:rPr lang="it-IT" dirty="0" smtClean="0"/>
              <a:t> (PRINCIPIO </a:t>
            </a:r>
            <a:r>
              <a:rPr lang="it-IT" dirty="0" err="1" smtClean="0"/>
              <a:t>DI</a:t>
            </a:r>
            <a:r>
              <a:rPr lang="it-IT" dirty="0" smtClean="0"/>
              <a:t> LEGALITÀ).</a:t>
            </a:r>
            <a:endParaRPr lang="it-IT" dirty="0" smtClean="0"/>
          </a:p>
          <a:p>
            <a:r>
              <a:rPr lang="it-IT" b="1" dirty="0" smtClean="0"/>
              <a:t>Art. 2 bis c. 1 </a:t>
            </a:r>
            <a:r>
              <a:rPr lang="it-IT" dirty="0" smtClean="0"/>
              <a:t>LE PUBBLICHE AMMINISTRAZIONI E I SOGGETTI </a:t>
            </a:r>
            <a:r>
              <a:rPr lang="it-IT" dirty="0" err="1" smtClean="0"/>
              <a:t>DI</a:t>
            </a:r>
            <a:r>
              <a:rPr lang="it-IT" dirty="0" smtClean="0"/>
              <a:t> CUI ALL'ART</a:t>
            </a:r>
            <a:r>
              <a:rPr lang="it-IT" dirty="0" err="1" smtClean="0"/>
              <a:t>.</a:t>
            </a:r>
            <a:r>
              <a:rPr lang="it-IT" sz="3600" dirty="0" err="1" smtClean="0"/>
              <a:t>1</a:t>
            </a:r>
            <a:r>
              <a:rPr lang="it-IT" dirty="0" err="1" smtClean="0"/>
              <a:t>, COMMA</a:t>
            </a:r>
            <a:r>
              <a:rPr lang="it-IT" dirty="0" smtClean="0"/>
              <a:t> </a:t>
            </a:r>
            <a:r>
              <a:rPr lang="it-IT" sz="3600" dirty="0" smtClean="0"/>
              <a:t>1</a:t>
            </a:r>
            <a:r>
              <a:rPr lang="it-IT" dirty="0" smtClean="0"/>
              <a:t>-TER, SONO TENUTI AL RISARCIMENTO DEL DANNO INGIUSTO CAGIONATO IN CONSEGUENZA DELL'INOSSERVANZA DOLOSA O COLPOSA DEL TERMINE </a:t>
            </a:r>
            <a:r>
              <a:rPr lang="it-IT" dirty="0" err="1" smtClean="0"/>
              <a:t>DI</a:t>
            </a:r>
            <a:r>
              <a:rPr lang="it-IT" dirty="0" smtClean="0"/>
              <a:t> CONCLUSIONE DEL PROCEDIMENTO. </a:t>
            </a:r>
            <a:endParaRPr lang="it-IT" dirty="0" smtClean="0"/>
          </a:p>
          <a:p>
            <a:r>
              <a:rPr lang="it-IT" b="1" dirty="0" smtClean="0"/>
              <a:t>Art. 10 c. 1</a:t>
            </a:r>
            <a:r>
              <a:rPr lang="it-IT" dirty="0" smtClean="0"/>
              <a:t> </a:t>
            </a:r>
            <a:r>
              <a:rPr lang="it-IT" dirty="0" smtClean="0"/>
              <a:t>I SOGGETTI </a:t>
            </a:r>
            <a:r>
              <a:rPr lang="it-IT" dirty="0" err="1" smtClean="0"/>
              <a:t>DI</a:t>
            </a:r>
            <a:r>
              <a:rPr lang="it-IT" dirty="0" smtClean="0"/>
              <a:t> CUI ALL'ARTICOLO </a:t>
            </a:r>
            <a:r>
              <a:rPr lang="it-IT" sz="3600" dirty="0" smtClean="0"/>
              <a:t>7</a:t>
            </a:r>
            <a:r>
              <a:rPr lang="it-IT" dirty="0" smtClean="0"/>
              <a:t> E QUELLI INTERVENUTI AI SENSI DELL'ARTICOLO </a:t>
            </a:r>
            <a:r>
              <a:rPr lang="it-IT" sz="3600" dirty="0" smtClean="0"/>
              <a:t>9</a:t>
            </a:r>
            <a:r>
              <a:rPr lang="it-IT" dirty="0" smtClean="0"/>
              <a:t> HANNO DIRITTO: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err="1" smtClean="0"/>
              <a:t>DI</a:t>
            </a:r>
            <a:r>
              <a:rPr lang="it-IT" dirty="0" smtClean="0"/>
              <a:t> PRENDERE VISIONE DEGLI ATTI DEL PROCEDIMENTO, SALVO QUANTO PREVISTO DALL'ARTICOLO </a:t>
            </a:r>
            <a:r>
              <a:rPr lang="it-IT" sz="3100" dirty="0" smtClean="0"/>
              <a:t>24</a:t>
            </a:r>
            <a:r>
              <a:rPr lang="it-IT" dirty="0" smtClean="0"/>
              <a:t>;</a:t>
            </a:r>
          </a:p>
          <a:p>
            <a:pPr marL="850392" lvl="1" indent="-457200">
              <a:buFont typeface="+mj-lt"/>
              <a:buAutoNum type="alphaLcParenR"/>
            </a:pPr>
            <a:r>
              <a:rPr lang="it-IT" dirty="0" err="1" smtClean="0"/>
              <a:t>DI</a:t>
            </a:r>
            <a:r>
              <a:rPr lang="it-IT" dirty="0" smtClean="0"/>
              <a:t> PRESENTARE MEMORIE SCRITTE E DOCUMENTI, CHE L'AMMINISTRAZIONE HA L'OBBLIGO </a:t>
            </a:r>
            <a:r>
              <a:rPr lang="it-IT" dirty="0" err="1" smtClean="0"/>
              <a:t>DI</a:t>
            </a:r>
            <a:r>
              <a:rPr lang="it-IT" dirty="0" smtClean="0"/>
              <a:t> VALUTARE OVE SIANO PERTINENTI ALL'OGGETTO DEL PROCEDIMENTO.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60648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320" y="404664"/>
            <a:ext cx="8697144" cy="7109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21 </a:t>
            </a:r>
            <a:r>
              <a:rPr lang="it-IT" i="1" dirty="0" err="1" smtClean="0"/>
              <a:t>nonies</a:t>
            </a:r>
            <a:r>
              <a:rPr lang="it-IT" dirty="0" smtClean="0"/>
              <a:t> Annullamento </a:t>
            </a:r>
            <a:r>
              <a:rPr lang="it-IT" dirty="0" smtClean="0"/>
              <a:t>d'ufficio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b="1" dirty="0" smtClean="0"/>
              <a:t>PROVVEDIMENTO AMMINISTRATIVO ILLEGITTIMO</a:t>
            </a:r>
            <a:r>
              <a:rPr lang="it-IT" dirty="0" smtClean="0"/>
              <a:t> AI SENSI DELL'ARTICOLO 21-OCTIES, ESCLUSI I CASI </a:t>
            </a:r>
            <a:r>
              <a:rPr lang="it-IT" dirty="0" err="1" smtClean="0"/>
              <a:t>DI</a:t>
            </a:r>
            <a:r>
              <a:rPr lang="it-IT" dirty="0" smtClean="0"/>
              <a:t> CUI AL MEDESIMO ARTICOLO 21-OCTIES, COMMA 2, PUÒ ESSERE </a:t>
            </a:r>
            <a:r>
              <a:rPr lang="it-IT" b="1" dirty="0" smtClean="0"/>
              <a:t>ANNULLATO </a:t>
            </a:r>
            <a:r>
              <a:rPr lang="it-IT" b="1" dirty="0" err="1" smtClean="0"/>
              <a:t>D'UFFICIO</a:t>
            </a:r>
            <a:r>
              <a:rPr lang="it-IT" dirty="0" smtClean="0"/>
              <a:t>, SUSSISTENDONE LE RAGIONI </a:t>
            </a:r>
            <a:r>
              <a:rPr lang="it-IT" dirty="0" err="1" smtClean="0"/>
              <a:t>DI</a:t>
            </a:r>
            <a:r>
              <a:rPr lang="it-IT" dirty="0" smtClean="0"/>
              <a:t> INTERESSE PUBBLICO, ENTRO UN TERMINE RAGIONEVOLE, COMUNQUE NON SUPERIORE A DICIOTTO MESI DAL MOMENTO DELL'ADOZIONE DEI PROVVEDIMENTI </a:t>
            </a:r>
            <a:r>
              <a:rPr lang="it-IT" dirty="0" err="1" smtClean="0"/>
              <a:t>DI</a:t>
            </a:r>
            <a:r>
              <a:rPr lang="it-IT" dirty="0" smtClean="0"/>
              <a:t> AUTORIZZAZIONE O </a:t>
            </a:r>
            <a:r>
              <a:rPr lang="it-IT" dirty="0" err="1" smtClean="0"/>
              <a:t>DI</a:t>
            </a:r>
            <a:r>
              <a:rPr lang="it-IT" dirty="0" smtClean="0"/>
              <a:t> ATTRIBUZIONE </a:t>
            </a:r>
            <a:r>
              <a:rPr lang="it-IT" dirty="0" err="1" smtClean="0"/>
              <a:t>DI</a:t>
            </a:r>
            <a:r>
              <a:rPr lang="it-IT" dirty="0" smtClean="0"/>
              <a:t> VANTAGGI ECONOMICI, INCLUSI I CASI IN CUI IL PROVVEDIMENTO SI SIA FORMATO AI SENSI DELL'ARTICOLO 20, E TENENDO CONTO DEGLI INTERESSI DEI DESTINATARI E DEI CONTROINTERESSATI, DALL'ORGANO CHE LO HA EMANATO, OVVERO DA ALTRO ORGANO PREVISTO DALLA LEGGE. RIMANGONO FERME LE RESPONSABILITÀ CONNESSE ALL'ADOZIONE E AL MANCATO ANNULLAMENTO DEL PROVVEDIMENTO ILLEGITTIMO.  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È FATTA SALVA LA </a:t>
            </a:r>
            <a:r>
              <a:rPr lang="it-IT" b="1" dirty="0" smtClean="0"/>
              <a:t>POSSIBILITÀ </a:t>
            </a:r>
            <a:r>
              <a:rPr lang="it-IT" b="1" dirty="0" err="1" smtClean="0"/>
              <a:t>DI</a:t>
            </a:r>
            <a:r>
              <a:rPr lang="it-IT" b="1" dirty="0" smtClean="0"/>
              <a:t> CONVALIDA</a:t>
            </a:r>
            <a:r>
              <a:rPr lang="it-IT" dirty="0" smtClean="0"/>
              <a:t> DEL PROVVEDIMENTO ANNULLABILE, SUSSISTENDONE LE RAGIONI </a:t>
            </a:r>
            <a:r>
              <a:rPr lang="it-IT" dirty="0" err="1" smtClean="0"/>
              <a:t>DI</a:t>
            </a:r>
            <a:r>
              <a:rPr lang="it-IT" dirty="0" smtClean="0"/>
              <a:t> INTERESSE PUBBLICO ED ENTRO UN TERMINE RAGIONEVOLE. 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44624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POTERE </a:t>
            </a:r>
            <a:r>
              <a:rPr lang="it-IT" dirty="0" err="1" smtClean="0"/>
              <a:t>DI</a:t>
            </a:r>
            <a:r>
              <a:rPr lang="it-IT" dirty="0" smtClean="0"/>
              <a:t> AUTOTUTELA DELLA P.A.</a:t>
            </a:r>
            <a:br>
              <a:rPr lang="it-IT" dirty="0" smtClean="0"/>
            </a:br>
            <a:r>
              <a:rPr lang="it-IT" dirty="0" smtClean="0"/>
              <a:t>quale “</a:t>
            </a:r>
            <a:r>
              <a:rPr lang="it-IT" i="1" dirty="0" smtClean="0"/>
              <a:t>Capacità di farsi giustizia da sé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517232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L‘ AUTOTUTELA CONSISTE NELLA POSSIBILITÀ PER LA PUBBLICA AMMINISTRAZIONE </a:t>
            </a:r>
            <a:r>
              <a:rPr lang="it-IT" dirty="0" err="1" smtClean="0"/>
              <a:t>DI</a:t>
            </a:r>
            <a:r>
              <a:rPr lang="it-IT" dirty="0" smtClean="0"/>
              <a:t> RISOLVERE CONFLITTI, ATTUALI O POTENZIALI, EVENTUALMENTE INSORGENTI CON SOGGETTI INTERESSATI DAI SUOI PROVVEDIMENTI, </a:t>
            </a:r>
            <a:r>
              <a:rPr lang="it-IT" u="sng" dirty="0" smtClean="0"/>
              <a:t>SENZA</a:t>
            </a:r>
            <a:r>
              <a:rPr lang="it-IT" dirty="0" smtClean="0"/>
              <a:t> CHE SIA NECESSARIO L’INTERVENTO </a:t>
            </a:r>
            <a:r>
              <a:rPr lang="it-IT" dirty="0" err="1" smtClean="0"/>
              <a:t>DI</a:t>
            </a:r>
            <a:r>
              <a:rPr lang="it-IT" dirty="0" smtClean="0"/>
              <a:t> UN GIUDICE.</a:t>
            </a:r>
          </a:p>
          <a:p>
            <a:r>
              <a:rPr lang="it-IT" dirty="0" smtClean="0"/>
              <a:t>L’ATTO AMMINISTRATIVO,</a:t>
            </a:r>
            <a:r>
              <a:rPr lang="it-IT" b="1" dirty="0" smtClean="0"/>
              <a:t> SE RITENUTO ILLEGITTIMO, </a:t>
            </a:r>
            <a:r>
              <a:rPr lang="it-IT" dirty="0" smtClean="0"/>
              <a:t>PUÒ ESSERE </a:t>
            </a:r>
            <a:r>
              <a:rPr lang="it-IT" b="1" dirty="0" smtClean="0"/>
              <a:t>ANNULLATO IN VIA </a:t>
            </a:r>
            <a:r>
              <a:rPr lang="it-IT" b="1" dirty="0" err="1" smtClean="0"/>
              <a:t>DI</a:t>
            </a:r>
            <a:r>
              <a:rPr lang="it-IT" b="1" dirty="0" smtClean="0"/>
              <a:t> AUTOTUTELA </a:t>
            </a:r>
            <a:r>
              <a:rPr lang="it-IT" dirty="0" smtClean="0"/>
              <a:t>ANCHE DALLA STESSA AMMINISTRAZIONE CHE LO HA EMANATO PREVIA COMPARAZIONE TRA INTERESSE PUBBLICO ALLA RIMOZIONE DELL’ATTO E CONTRAPPOSTI INTERESSI PRIVATI.</a:t>
            </a:r>
          </a:p>
          <a:p>
            <a:r>
              <a:rPr lang="it-IT" dirty="0" smtClean="0"/>
              <a:t>QUALORA, INVECE, SIA RITENUTO </a:t>
            </a:r>
            <a:r>
              <a:rPr lang="it-IT" b="1" dirty="0" smtClean="0"/>
              <a:t>LEGITTIMO, </a:t>
            </a:r>
            <a:r>
              <a:rPr lang="it-IT" dirty="0" smtClean="0"/>
              <a:t>LA STESSA AMMINISTRAZIONE HA IL POTERE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b="1" dirty="0" smtClean="0"/>
              <a:t>CONVALIDARLO </a:t>
            </a:r>
            <a:r>
              <a:rPr lang="it-IT" dirty="0" smtClean="0"/>
              <a:t>(ES. TIPICO: CONTRAVVENZIONE STRADALE).</a:t>
            </a:r>
          </a:p>
          <a:p>
            <a:pPr fontAlgn="base"/>
            <a:r>
              <a:rPr lang="it-IT" b="1" dirty="0" smtClean="0"/>
              <a:t>MANCATO ESERCIZIO DEL POTERE </a:t>
            </a:r>
            <a:r>
              <a:rPr lang="it-IT" b="1" dirty="0" err="1" smtClean="0"/>
              <a:t>DI</a:t>
            </a:r>
            <a:r>
              <a:rPr lang="it-IT" b="1" dirty="0" smtClean="0"/>
              <a:t> AUTOTUTELA E RESPONSABILITÀ DELLA P.A.</a:t>
            </a:r>
            <a:r>
              <a:rPr lang="it-IT" dirty="0" smtClean="0"/>
              <a:t>: IN PRESENZA </a:t>
            </a:r>
            <a:r>
              <a:rPr lang="it-IT" dirty="0" err="1" smtClean="0"/>
              <a:t>DI</a:t>
            </a:r>
            <a:r>
              <a:rPr lang="it-IT" dirty="0" smtClean="0"/>
              <a:t> ATTO PALESEMENTE VIZIATO E </a:t>
            </a:r>
            <a:r>
              <a:rPr lang="it-IT" dirty="0" err="1" smtClean="0"/>
              <a:t>DI</a:t>
            </a:r>
            <a:r>
              <a:rPr lang="it-IT" dirty="0" smtClean="0"/>
              <a:t> SOLLECITAZIONE ALL’ANNULLAMENTO IN AUTOTUTELA (SU ISTANZA DEL PRIVATO O A SEGUITO </a:t>
            </a:r>
            <a:r>
              <a:rPr lang="it-IT" dirty="0" err="1" smtClean="0"/>
              <a:t>DI</a:t>
            </a:r>
            <a:r>
              <a:rPr lang="it-IT" dirty="0" smtClean="0"/>
              <a:t> PROVVEDIMENTO CAUTELARE DEL GIUDICE), IL MANCATO ANNULLAMENTO </a:t>
            </a:r>
            <a:r>
              <a:rPr lang="it-IT" dirty="0" err="1" smtClean="0"/>
              <a:t>D’UFFICIO</a:t>
            </a:r>
            <a:r>
              <a:rPr lang="it-IT" dirty="0" smtClean="0"/>
              <a:t> PUÒ RILEVARE COME SINTOMATICO DELLA COLPA DELLA P.A. (ESCLUSIONE DELL’ERRORE SCUSABILE).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6456" y="44624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957</Words>
  <Application>Microsoft Office PowerPoint</Application>
  <PresentationFormat>Presentazione su schermo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Equinozio</vt:lpstr>
      <vt:lpstr>PRINCIPI di PUBBLICA AMMINISTRAZIONE</vt:lpstr>
      <vt:lpstr>SOCIALITA’ DEL DIRITTO</vt:lpstr>
      <vt:lpstr>L’ ATTIVITA’ AMMINISTRATIVA</vt:lpstr>
      <vt:lpstr>PRINCIPALI RIFERIMENTI NORMATIVI DELL’ATTIVITA’ AMMINISTRATIVA</vt:lpstr>
      <vt:lpstr>ART. 97 COSTITUZIONE</vt:lpstr>
      <vt:lpstr>ORGANIZZAZIONE DELLA P.A.</vt:lpstr>
      <vt:lpstr>Legge n. 241/1990  aggiornata al 30.06.2016</vt:lpstr>
      <vt:lpstr>Art. 21 nonies Annullamento d'ufficio</vt:lpstr>
      <vt:lpstr>IL POTERE DI AUTOTUTELA DELLA P.A. quale “Capacità di farsi giustizia da sé”</vt:lpstr>
      <vt:lpstr>LEGGE MADIA</vt:lpstr>
      <vt:lpstr>NOTE CONCLUSIVE</vt:lpstr>
      <vt:lpstr>PRINCIPI di PUBBLICA AMMINISTRAZIONE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di PUBBLICA AMMINISTRAZIONE</dc:title>
  <dc:creator>Luca Bertazzini</dc:creator>
  <cp:lastModifiedBy>Luca Bertazzini</cp:lastModifiedBy>
  <cp:revision>9</cp:revision>
  <dcterms:created xsi:type="dcterms:W3CDTF">2017-03-20T16:03:59Z</dcterms:created>
  <dcterms:modified xsi:type="dcterms:W3CDTF">2017-03-20T17:59:01Z</dcterms:modified>
</cp:coreProperties>
</file>