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67" r:id="rId2"/>
    <p:sldId id="265" r:id="rId3"/>
    <p:sldId id="257" r:id="rId4"/>
    <p:sldId id="258" r:id="rId5"/>
    <p:sldId id="259" r:id="rId6"/>
    <p:sldId id="260" r:id="rId7"/>
    <p:sldId id="261" r:id="rId8"/>
    <p:sldId id="269" r:id="rId9"/>
    <p:sldId id="262" r:id="rId10"/>
    <p:sldId id="264" r:id="rId11"/>
    <p:sldId id="263" r:id="rId12"/>
    <p:sldId id="270" r:id="rId13"/>
    <p:sldId id="266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4690" autoAdjust="0"/>
  </p:normalViewPr>
  <p:slideViewPr>
    <p:cSldViewPr>
      <p:cViewPr>
        <p:scale>
          <a:sx n="61" d="100"/>
          <a:sy n="61" d="100"/>
        </p:scale>
        <p:origin x="-1332" y="-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C969B7-2879-4053-915E-9F9E1C3DC653}" type="datetimeFigureOut">
              <a:rPr lang="it-IT" smtClean="0"/>
              <a:pPr/>
              <a:t>05/04/2017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88E040-DC7A-481C-9FFA-ACAFC4FB6DB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5/4/2017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Luca Bertazzini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687E1-836C-4405-97F2-65B1AF59FE5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5/4/2017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Luca Bertazzini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687E1-836C-4405-97F2-65B1AF59FE5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5/4/2017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Luca Bertazzini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687E1-836C-4405-97F2-65B1AF59FE5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5/4/2017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Luca Bertazzini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687E1-836C-4405-97F2-65B1AF59FE5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5/4/2017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Luca Bertazzini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687E1-836C-4405-97F2-65B1AF59FE5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5/4/2017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Luca Bertazzini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687E1-836C-4405-97F2-65B1AF59FE5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5/4/2017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Luca Bertazzini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687E1-836C-4405-97F2-65B1AF59FE5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5/4/2017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Luca Bertazzini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687E1-836C-4405-97F2-65B1AF59FE5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5/4/2017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Luca Bertazzini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687E1-836C-4405-97F2-65B1AF59FE5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5/4/2017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Luca Bertazzini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687E1-836C-4405-97F2-65B1AF59FE5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5/4/2017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Luca Bertazzini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687E1-836C-4405-97F2-65B1AF59FE5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5/4/2017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Luca Bertazzini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687E1-836C-4405-97F2-65B1AF59FE5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556792"/>
            <a:ext cx="9144000" cy="3528392"/>
          </a:xfrm>
        </p:spPr>
        <p:txBody>
          <a:bodyPr>
            <a:normAutofit/>
          </a:bodyPr>
          <a:lstStyle/>
          <a:p>
            <a:r>
              <a:rPr lang="it-IT" dirty="0" smtClean="0">
                <a:latin typeface="Jokerman" pitchFamily="82" charset="0"/>
              </a:rPr>
              <a:t>LA COMUNICAZIONE POLITICA</a:t>
            </a:r>
            <a:endParaRPr lang="it-IT" dirty="0">
              <a:latin typeface="Jokerm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204865"/>
            <a:ext cx="8229600" cy="2088232"/>
          </a:xfrm>
          <a:ln w="57150"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endParaRPr lang="it-IT" dirty="0" smtClean="0"/>
          </a:p>
          <a:p>
            <a:endParaRPr lang="it-IT" sz="3600" dirty="0"/>
          </a:p>
        </p:txBody>
      </p:sp>
      <p:pic>
        <p:nvPicPr>
          <p:cNvPr id="4" name="Picture 2" descr="C:\Users\Luca\Pictures\logo Centro Studi  Liberi nell'Agorà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5184"/>
            <a:ext cx="2279765" cy="687512"/>
          </a:xfrm>
          <a:prstGeom prst="rect">
            <a:avLst/>
          </a:prstGeom>
          <a:noFill/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5/4/2017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687E1-836C-4405-97F2-65B1AF59FE5B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Luca Bertazzini</a:t>
            </a:r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3419872" y="5733256"/>
            <a:ext cx="5472608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dirty="0" smtClean="0">
                <a:solidFill>
                  <a:schemeClr val="tx1"/>
                </a:solidFill>
              </a:rPr>
              <a:t>Libera elaborazione da” La Comunicazione Politica” del </a:t>
            </a:r>
            <a:r>
              <a:rPr lang="it-IT" sz="1200" dirty="0" err="1" smtClean="0">
                <a:solidFill>
                  <a:schemeClr val="tx1"/>
                </a:solidFill>
              </a:rPr>
              <a:t>prof.Gianpietro</a:t>
            </a:r>
            <a:r>
              <a:rPr lang="it-IT" sz="1200" dirty="0" smtClean="0">
                <a:solidFill>
                  <a:schemeClr val="tx1"/>
                </a:solidFill>
              </a:rPr>
              <a:t> </a:t>
            </a:r>
            <a:r>
              <a:rPr lang="it-IT" sz="1200" dirty="0" err="1" smtClean="0">
                <a:solidFill>
                  <a:schemeClr val="tx1"/>
                </a:solidFill>
              </a:rPr>
              <a:t>Mazzoleni</a:t>
            </a:r>
            <a:endParaRPr lang="it-IT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770984" cy="1143000"/>
          </a:xfrm>
        </p:spPr>
        <p:txBody>
          <a:bodyPr/>
          <a:lstStyle/>
          <a:p>
            <a:r>
              <a:rPr lang="it-IT" b="1" dirty="0" smtClean="0"/>
              <a:t>FLUSSI e FORME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268760"/>
            <a:ext cx="8964488" cy="5328592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 smtClean="0"/>
              <a:t>SISTEMA POLITICO  </a:t>
            </a:r>
            <a:r>
              <a:rPr lang="it-IT" dirty="0" smtClean="0">
                <a:sym typeface="Wingdings" pitchFamily="2" charset="2"/>
              </a:rPr>
              <a:t></a:t>
            </a:r>
            <a:r>
              <a:rPr lang="it-IT" dirty="0" smtClean="0"/>
              <a:t>   SISTEMA dei MEDIA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it-IT" dirty="0" smtClean="0"/>
              <a:t>REGOLAMENTAZIONE,NEWS MANAGEMENT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SISTEMA POLITICO  </a:t>
            </a:r>
            <a:r>
              <a:rPr lang="it-IT" dirty="0" smtClean="0">
                <a:sym typeface="Wingdings" pitchFamily="2" charset="2"/>
              </a:rPr>
              <a:t> </a:t>
            </a:r>
            <a:r>
              <a:rPr lang="it-IT" dirty="0" smtClean="0"/>
              <a:t> CITTADINO-ELETTORE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it-IT" dirty="0" smtClean="0"/>
              <a:t>COMUNICAZIONE,CONTATTI,PROPAGANDA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CITTADINO-ELETTORE  </a:t>
            </a:r>
            <a:r>
              <a:rPr lang="it-IT" dirty="0" smtClean="0">
                <a:sym typeface="Wingdings" pitchFamily="2" charset="2"/>
              </a:rPr>
              <a:t></a:t>
            </a:r>
            <a:r>
              <a:rPr lang="it-IT" dirty="0" smtClean="0"/>
              <a:t> SISTEMA POLITICO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it-IT" dirty="0" smtClean="0"/>
              <a:t>VOTO,AGORA’,DIRETTO,SONDAGGIO,</a:t>
            </a:r>
            <a:r>
              <a:rPr lang="it-IT" sz="3300" b="1" dirty="0" smtClean="0">
                <a:solidFill>
                  <a:srgbClr val="FF0000"/>
                </a:solidFill>
              </a:rPr>
              <a:t>ASTENSIONISMO</a:t>
            </a:r>
            <a:endParaRPr lang="it-IT" b="1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SISTEMA DEI MEDIA </a:t>
            </a:r>
            <a:r>
              <a:rPr lang="it-IT" dirty="0" smtClean="0">
                <a:sym typeface="Wingdings" pitchFamily="2" charset="2"/>
              </a:rPr>
              <a:t></a:t>
            </a:r>
            <a:r>
              <a:rPr lang="it-IT" dirty="0" smtClean="0"/>
              <a:t> SISTEMA POLITICO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it-IT" dirty="0" smtClean="0"/>
              <a:t>INFO,VIGILANZA,CRITICA,PARTIGIANERIA,MEDIATIZZAZIONE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SISTEMA DEI MEDIA </a:t>
            </a:r>
            <a:r>
              <a:rPr lang="it-IT" dirty="0" smtClean="0">
                <a:sym typeface="Wingdings" pitchFamily="2" charset="2"/>
              </a:rPr>
              <a:t></a:t>
            </a:r>
            <a:r>
              <a:rPr lang="it-IT" dirty="0" smtClean="0"/>
              <a:t> CITTADINO-ELETTORE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it-IT" dirty="0" smtClean="0"/>
              <a:t>INFORMAZIONE,PARTIGIANERIA,PUBBLICITA’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CITTADINO ELETTORE </a:t>
            </a:r>
            <a:r>
              <a:rPr lang="it-IT" dirty="0" smtClean="0">
                <a:sym typeface="Wingdings" pitchFamily="2" charset="2"/>
              </a:rPr>
              <a:t></a:t>
            </a:r>
            <a:r>
              <a:rPr lang="it-IT" dirty="0" smtClean="0"/>
              <a:t> SISTEMA DEI MEDIA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it-IT" dirty="0" smtClean="0"/>
              <a:t>CAMBIARE CANALE,GIORNALE,</a:t>
            </a:r>
            <a:r>
              <a:rPr lang="it-IT" sz="3800" b="1" dirty="0" smtClean="0">
                <a:solidFill>
                  <a:srgbClr val="FF0000"/>
                </a:solidFill>
              </a:rPr>
              <a:t>INTERNET</a:t>
            </a:r>
            <a:endParaRPr lang="it-IT" b="1" dirty="0" smtClean="0">
              <a:solidFill>
                <a:srgbClr val="FF0000"/>
              </a:solidFill>
            </a:endParaRPr>
          </a:p>
          <a:p>
            <a:endParaRPr lang="it-IT" dirty="0"/>
          </a:p>
        </p:txBody>
      </p:sp>
      <p:pic>
        <p:nvPicPr>
          <p:cNvPr id="4" name="Picture 2" descr="C:\Users\Luca\Pictures\logo Centro Studi  Liberi nell'Agorà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5184"/>
            <a:ext cx="2279765" cy="687512"/>
          </a:xfrm>
          <a:prstGeom prst="rect">
            <a:avLst/>
          </a:prstGeom>
          <a:noFill/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5/4/2017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687E1-836C-4405-97F2-65B1AF59FE5B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Luca Bertazzini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COS’E’ ?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340768"/>
            <a:ext cx="9036496" cy="54006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 smtClean="0"/>
              <a:t>COMUNICAZIONE </a:t>
            </a:r>
            <a:r>
              <a:rPr lang="it-IT" dirty="0" err="1" smtClean="0"/>
              <a:t>POLITICA=</a:t>
            </a:r>
            <a:r>
              <a:rPr lang="it-IT" b="1" dirty="0" err="1" smtClean="0"/>
              <a:t>LO</a:t>
            </a:r>
            <a:r>
              <a:rPr lang="it-IT" b="1" dirty="0" smtClean="0"/>
              <a:t> SCAMBIO E IL CONFRONTO </a:t>
            </a:r>
            <a:r>
              <a:rPr lang="it-IT" dirty="0" smtClean="0"/>
              <a:t>DEI CONTENUTI </a:t>
            </a:r>
            <a:r>
              <a:rPr lang="it-IT" dirty="0" err="1" smtClean="0"/>
              <a:t>DI</a:t>
            </a:r>
            <a:r>
              <a:rPr lang="it-IT" dirty="0" smtClean="0"/>
              <a:t> INTERESSE PUBBLICO-POLITICO PRODOTTI DAI SISTEMI POLITICO, DEI MEDIA E DEL CITTADINO-ELETTORE</a:t>
            </a:r>
          </a:p>
          <a:p>
            <a:pPr marL="514350" indent="-514350">
              <a:buFont typeface="+mj-lt"/>
              <a:buAutoNum type="arabicPeriod"/>
            </a:pPr>
            <a:r>
              <a:rPr lang="it-IT" b="1" dirty="0" smtClean="0"/>
              <a:t>LO SPAZIO DOVE SI SCAMBIANO I DISCORSI </a:t>
            </a:r>
            <a:r>
              <a:rPr lang="it-IT" dirty="0" smtClean="0"/>
              <a:t>CONTRADDITTORI DEI TRE ATTORI CHE HANNO LA LEGITTIMITA’ </a:t>
            </a:r>
            <a:r>
              <a:rPr lang="it-IT" dirty="0" err="1" smtClean="0"/>
              <a:t>DI</a:t>
            </a:r>
            <a:r>
              <a:rPr lang="it-IT" dirty="0" smtClean="0"/>
              <a:t> ESPRIMERSI PUBBLICAMENTE SULLA POLITICA E CHE SONO GLI UOMINI POLITICI, I GIORNALISTI E L’OPINIONE PUBBLICA ATTRAVERSO I SONDAGGI (WOLTON)</a:t>
            </a:r>
          </a:p>
          <a:p>
            <a:pPr marL="514350" indent="-514350">
              <a:buFont typeface="+mj-lt"/>
              <a:buAutoNum type="arabicPeriod"/>
            </a:pPr>
            <a:r>
              <a:rPr lang="it-IT" b="1" dirty="0" smtClean="0"/>
              <a:t>TRE DIMENSIONI </a:t>
            </a:r>
            <a:r>
              <a:rPr lang="it-IT" dirty="0" smtClean="0"/>
              <a:t>(GERSTLE’):</a:t>
            </a:r>
          </a:p>
          <a:p>
            <a:pPr marL="914400" lvl="1" indent="-514350">
              <a:buFont typeface="+mj-lt"/>
              <a:buAutoNum type="arabicPeriod"/>
            </a:pPr>
            <a:r>
              <a:rPr lang="it-IT" dirty="0" smtClean="0"/>
              <a:t>PRAGMATICA (INFORMARE,CONVINCERE,ETC)</a:t>
            </a:r>
          </a:p>
          <a:p>
            <a:pPr marL="914400" lvl="1" indent="-514350">
              <a:buFont typeface="+mj-lt"/>
              <a:buAutoNum type="arabicPeriod"/>
            </a:pPr>
            <a:r>
              <a:rPr lang="it-IT" dirty="0" smtClean="0"/>
              <a:t>SIMBOLICA (RITI CONSENSO/CONFLITTO,ETC)</a:t>
            </a:r>
          </a:p>
          <a:p>
            <a:pPr marL="914400" lvl="1" indent="-514350">
              <a:buFont typeface="+mj-lt"/>
              <a:buAutoNum type="arabicPeriod"/>
            </a:pPr>
            <a:r>
              <a:rPr lang="it-IT" dirty="0" smtClean="0"/>
              <a:t>STRUTTURALE (CANALI ISTITUZIONALI,ORGANIZZAZIONI,ETC)</a:t>
            </a:r>
            <a:endParaRPr lang="it-IT" dirty="0"/>
          </a:p>
        </p:txBody>
      </p:sp>
      <p:pic>
        <p:nvPicPr>
          <p:cNvPr id="4" name="Picture 2" descr="C:\Users\Luca\Pictures\logo Centro Studi  Liberi nell'Agorà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5184"/>
            <a:ext cx="2279765" cy="687512"/>
          </a:xfrm>
          <a:prstGeom prst="rect">
            <a:avLst/>
          </a:prstGeom>
          <a:noFill/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5/4/2017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687E1-836C-4405-97F2-65B1AF59FE5B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Luca Bertazzini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LE TRE FASI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4929411"/>
          </a:xfrm>
        </p:spPr>
        <p:txBody>
          <a:bodyPr>
            <a:normAutofit fontScale="85000" lnSpcReduction="20000"/>
          </a:bodyPr>
          <a:lstStyle/>
          <a:p>
            <a:r>
              <a:rPr lang="it-IT" dirty="0" smtClean="0"/>
              <a:t>COMUNICAZIONE POLITICACONNESSA A PROCESSI PIU’ AMPI:</a:t>
            </a:r>
          </a:p>
          <a:p>
            <a:pPr lvl="1"/>
            <a:r>
              <a:rPr lang="it-IT" dirty="0" smtClean="0"/>
              <a:t>TRASFORMAZIONE DEI VALORI</a:t>
            </a:r>
          </a:p>
          <a:p>
            <a:pPr lvl="1"/>
            <a:r>
              <a:rPr lang="it-IT" dirty="0" smtClean="0"/>
              <a:t>PROGRESSO TECNOLOGICO</a:t>
            </a:r>
          </a:p>
          <a:p>
            <a:pPr lvl="1"/>
            <a:r>
              <a:rPr lang="it-IT" dirty="0" smtClean="0"/>
              <a:t>CRISI DELLE IDEOLOGIE E SISTEMI POLITICI</a:t>
            </a:r>
          </a:p>
          <a:p>
            <a:pPr lvl="1"/>
            <a:r>
              <a:rPr lang="it-IT" dirty="0" smtClean="0"/>
              <a:t>GLOBALIZZAZIONE DELL’ECONOMIA E CULTURA</a:t>
            </a:r>
          </a:p>
          <a:p>
            <a:r>
              <a:rPr lang="it-IT" dirty="0" smtClean="0"/>
              <a:t>3za FASE DAL 90 AD OGGI:</a:t>
            </a:r>
          </a:p>
          <a:p>
            <a:pPr lvl="1"/>
            <a:r>
              <a:rPr lang="it-IT" dirty="0" smtClean="0"/>
              <a:t>GRANDE PROLIFERAZIONE MEZZI </a:t>
            </a:r>
            <a:r>
              <a:rPr lang="it-IT" dirty="0" err="1" smtClean="0"/>
              <a:t>DI</a:t>
            </a:r>
            <a:r>
              <a:rPr lang="it-IT" dirty="0" smtClean="0"/>
              <a:t> COMUNICAZIONE</a:t>
            </a:r>
          </a:p>
          <a:p>
            <a:pPr lvl="1"/>
            <a:r>
              <a:rPr lang="it-IT" dirty="0" smtClean="0"/>
              <a:t>PROFESSIONALIZZAZIONE RAPPORTO CON O.P.</a:t>
            </a:r>
          </a:p>
          <a:p>
            <a:pPr lvl="1"/>
            <a:r>
              <a:rPr lang="it-IT" dirty="0" smtClean="0"/>
              <a:t>COMPETIZIONE FRA CONTENUTI MEDIATICI</a:t>
            </a:r>
          </a:p>
          <a:p>
            <a:pPr lvl="1"/>
            <a:r>
              <a:rPr lang="it-IT" dirty="0" smtClean="0"/>
              <a:t>POPULISMO</a:t>
            </a:r>
          </a:p>
          <a:p>
            <a:pPr lvl="1"/>
            <a:r>
              <a:rPr lang="it-IT" dirty="0" smtClean="0"/>
              <a:t>COMUNICAZIONE CENTRIFUGA</a:t>
            </a:r>
          </a:p>
          <a:p>
            <a:pPr lvl="1"/>
            <a:r>
              <a:rPr lang="it-IT" dirty="0" smtClean="0"/>
              <a:t>CONSUMO OCCASIONALE </a:t>
            </a:r>
            <a:r>
              <a:rPr lang="it-IT" dirty="0" err="1" smtClean="0"/>
              <a:t>DI</a:t>
            </a:r>
            <a:r>
              <a:rPr lang="it-IT" dirty="0" smtClean="0"/>
              <a:t> COMUNICAZIONE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5/4/2017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Luca Bertazzini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687E1-836C-4405-97F2-65B1AF59FE5B}" type="slidenum">
              <a:rPr lang="it-IT" smtClean="0"/>
              <a:pPr/>
              <a:t>12</a:t>
            </a:fld>
            <a:endParaRPr lang="it-IT"/>
          </a:p>
        </p:txBody>
      </p:sp>
      <p:pic>
        <p:nvPicPr>
          <p:cNvPr id="7" name="Picture 2" descr="C:\Users\Luca\Pictures\logo Centro Studi  Liberi nell'Agorà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5184"/>
            <a:ext cx="2279765" cy="687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7848872" cy="1143000"/>
          </a:xfrm>
        </p:spPr>
        <p:txBody>
          <a:bodyPr/>
          <a:lstStyle/>
          <a:p>
            <a:r>
              <a:rPr lang="it-IT" b="1" dirty="0" smtClean="0"/>
              <a:t>EVOLUZIONE (o RIVOLUZIONE ?)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r>
              <a:rPr lang="it-IT" dirty="0" smtClean="0"/>
              <a:t>TECNOLOGIA INFORMATICA PERVASIVA</a:t>
            </a:r>
          </a:p>
          <a:p>
            <a:pPr lvl="1"/>
            <a:r>
              <a:rPr lang="it-IT" sz="2600" dirty="0" smtClean="0"/>
              <a:t>PROLIFERAZIONE TABLETS/SMARTPHONE/</a:t>
            </a:r>
            <a:r>
              <a:rPr lang="it-IT" sz="2600" dirty="0" err="1" smtClean="0"/>
              <a:t>APPs</a:t>
            </a:r>
            <a:endParaRPr lang="it-IT" sz="2600" dirty="0" smtClean="0"/>
          </a:p>
          <a:p>
            <a:pPr lvl="1"/>
            <a:r>
              <a:rPr lang="it-IT" sz="2600" dirty="0" smtClean="0"/>
              <a:t>INTERNET AD UTILIZZO ESPONENZIALE</a:t>
            </a:r>
            <a:endParaRPr lang="it-IT" dirty="0" smtClean="0"/>
          </a:p>
          <a:p>
            <a:r>
              <a:rPr lang="it-IT" dirty="0" smtClean="0"/>
              <a:t>SCONVOLGIMENTO RELAZIONALE</a:t>
            </a:r>
          </a:p>
          <a:p>
            <a:pPr lvl="1"/>
            <a:r>
              <a:rPr lang="it-IT" sz="2600" dirty="0" smtClean="0"/>
              <a:t>RIDIMENSIONAMENTO SISTEMA DEI MEDIA TRADIZIONALI</a:t>
            </a:r>
          </a:p>
          <a:p>
            <a:pPr lvl="1"/>
            <a:r>
              <a:rPr lang="it-IT" sz="2600" dirty="0" smtClean="0"/>
              <a:t>BLOG, SITI PUBBLICI INTERATTIVI WEB, TWEETTER, WHATSUP, PAGINE FACEBOOK ..</a:t>
            </a:r>
            <a:r>
              <a:rPr lang="it-IT" sz="2600" dirty="0" err="1" smtClean="0"/>
              <a:t>etc</a:t>
            </a:r>
            <a:r>
              <a:rPr lang="it-IT" sz="2600" dirty="0" smtClean="0"/>
              <a:t>  A VANTAGGIO  </a:t>
            </a:r>
            <a:r>
              <a:rPr lang="it-IT" sz="2600" dirty="0" err="1" smtClean="0"/>
              <a:t>DI</a:t>
            </a:r>
            <a:r>
              <a:rPr lang="it-IT" sz="2600" dirty="0" smtClean="0"/>
              <a:t> RELAZIONE DIRETTA :</a:t>
            </a:r>
          </a:p>
          <a:p>
            <a:pPr lvl="1">
              <a:buNone/>
            </a:pP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b="1" dirty="0" smtClean="0">
                <a:solidFill>
                  <a:srgbClr val="FF0000"/>
                </a:solidFill>
              </a:rPr>
              <a:t>SISTEMA POLITICO &lt;</a:t>
            </a:r>
            <a:r>
              <a:rPr lang="it-IT" b="1" dirty="0" err="1" smtClean="0">
                <a:solidFill>
                  <a:srgbClr val="FF0000"/>
                </a:solidFill>
              </a:rPr>
              <a:t>--</a:t>
            </a:r>
            <a:r>
              <a:rPr lang="it-IT" b="1" dirty="0" smtClean="0">
                <a:solidFill>
                  <a:srgbClr val="FF0000"/>
                </a:solidFill>
              </a:rPr>
              <a:t>&gt; SISTEMA CITTADINO-ELETTORE</a:t>
            </a:r>
            <a:endParaRPr lang="it-IT" sz="2600" b="1" dirty="0" smtClean="0">
              <a:solidFill>
                <a:srgbClr val="FF0000"/>
              </a:solidFill>
            </a:endParaRPr>
          </a:p>
          <a:p>
            <a:endParaRPr lang="it-IT" dirty="0"/>
          </a:p>
        </p:txBody>
      </p:sp>
      <p:pic>
        <p:nvPicPr>
          <p:cNvPr id="4" name="Picture 2" descr="C:\Users\Luca\Pictures\logo Centro Studi  Liberi nell'Agorà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5184"/>
            <a:ext cx="2279765" cy="687512"/>
          </a:xfrm>
          <a:prstGeom prst="rect">
            <a:avLst/>
          </a:prstGeom>
          <a:noFill/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5/4/2017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687E1-836C-4405-97F2-65B1AF59FE5B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Luca Bertazzini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it-IT" b="1" dirty="0" smtClean="0"/>
              <a:t>CONTENUTI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28592"/>
          </a:xfrm>
        </p:spPr>
        <p:txBody>
          <a:bodyPr>
            <a:normAutofit fontScale="92500" lnSpcReduction="10000"/>
          </a:bodyPr>
          <a:lstStyle/>
          <a:p>
            <a:r>
              <a:rPr lang="it-IT" b="1" dirty="0" smtClean="0"/>
              <a:t>PREMESSE</a:t>
            </a:r>
          </a:p>
          <a:p>
            <a:r>
              <a:rPr lang="it-IT" b="1" dirty="0" smtClean="0"/>
              <a:t>CHI FA CHE COSA ?</a:t>
            </a:r>
          </a:p>
          <a:p>
            <a:r>
              <a:rPr lang="it-IT" b="1" dirty="0" smtClean="0"/>
              <a:t>IL CAMPO</a:t>
            </a:r>
          </a:p>
          <a:p>
            <a:r>
              <a:rPr lang="it-IT" b="1" dirty="0" smtClean="0"/>
              <a:t>SFERA/SPAZIO PUBBLICO</a:t>
            </a:r>
          </a:p>
          <a:p>
            <a:r>
              <a:rPr lang="it-IT" b="1" dirty="0" smtClean="0"/>
              <a:t>POLITICA/POTERE</a:t>
            </a:r>
          </a:p>
          <a:p>
            <a:r>
              <a:rPr lang="it-IT" b="1" dirty="0" smtClean="0"/>
              <a:t>MODELLI</a:t>
            </a:r>
          </a:p>
          <a:p>
            <a:r>
              <a:rPr lang="it-IT" b="1" dirty="0" smtClean="0"/>
              <a:t>FLUSSI E FORME</a:t>
            </a:r>
          </a:p>
          <a:p>
            <a:r>
              <a:rPr lang="it-IT" b="1" dirty="0" smtClean="0"/>
              <a:t>COS’E’ ?</a:t>
            </a:r>
          </a:p>
          <a:p>
            <a:r>
              <a:rPr lang="it-IT" b="1" dirty="0" smtClean="0"/>
              <a:t>LE TRE FASI</a:t>
            </a:r>
          </a:p>
          <a:p>
            <a:r>
              <a:rPr lang="it-IT" b="1" dirty="0" smtClean="0"/>
              <a:t>EVOLUZIONE (O RIVOLUZIONE ?)</a:t>
            </a:r>
          </a:p>
          <a:p>
            <a:endParaRPr lang="it-IT" dirty="0" smtClean="0"/>
          </a:p>
          <a:p>
            <a:endParaRPr lang="it-IT" dirty="0"/>
          </a:p>
        </p:txBody>
      </p:sp>
      <p:pic>
        <p:nvPicPr>
          <p:cNvPr id="4" name="Picture 2" descr="C:\Users\Luca\Pictures\logo Centro Studi  Liberi nell'Agorà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5184"/>
            <a:ext cx="2279765" cy="687512"/>
          </a:xfrm>
          <a:prstGeom prst="rect">
            <a:avLst/>
          </a:prstGeom>
          <a:noFill/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5/4/2017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687E1-836C-4405-97F2-65B1AF59FE5B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Luca Bertazzini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PREMESSE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4525963"/>
          </a:xfrm>
        </p:spPr>
        <p:txBody>
          <a:bodyPr>
            <a:normAutofit fontScale="85000" lnSpcReduction="20000"/>
          </a:bodyPr>
          <a:lstStyle/>
          <a:p>
            <a:r>
              <a:rPr lang="it-IT" dirty="0" smtClean="0"/>
              <a:t>POLITICA : </a:t>
            </a:r>
            <a:r>
              <a:rPr lang="it-IT" dirty="0" smtClean="0"/>
              <a:t>FORTISSIMA </a:t>
            </a:r>
            <a:r>
              <a:rPr lang="it-IT" dirty="0" smtClean="0"/>
              <a:t>DIMENSIONE COMUNICATIVA</a:t>
            </a:r>
          </a:p>
          <a:p>
            <a:r>
              <a:rPr lang="it-IT" dirty="0" smtClean="0"/>
              <a:t>MASS MEDIA/AUDIENCE : PALCOSCENICO POLITICO</a:t>
            </a:r>
          </a:p>
          <a:p>
            <a:pPr lvl="1"/>
            <a:r>
              <a:rPr lang="it-IT" dirty="0" smtClean="0"/>
              <a:t>POLITICA DIVENTA MEDIATICA</a:t>
            </a:r>
          </a:p>
          <a:p>
            <a:r>
              <a:rPr lang="it-IT" dirty="0" smtClean="0"/>
              <a:t>SPAZIO PUBBLICO: DA DIALOGO A CONSUMO</a:t>
            </a:r>
          </a:p>
          <a:p>
            <a:r>
              <a:rPr lang="it-IT" dirty="0" smtClean="0"/>
              <a:t>COMUNICAZIONE POLITICA E’ INTERDISCIPLINARE</a:t>
            </a:r>
          </a:p>
          <a:p>
            <a:pPr lvl="1"/>
            <a:r>
              <a:rPr lang="it-IT" dirty="0" smtClean="0"/>
              <a:t>SCIENZA POLITICA</a:t>
            </a:r>
          </a:p>
          <a:p>
            <a:pPr lvl="1"/>
            <a:r>
              <a:rPr lang="it-IT" dirty="0" smtClean="0"/>
              <a:t>SOCIOLOGIA DELLA COMUNICAZIONE</a:t>
            </a:r>
          </a:p>
          <a:p>
            <a:pPr lvl="1"/>
            <a:r>
              <a:rPr lang="it-IT" dirty="0" smtClean="0"/>
              <a:t>PSICOLOGIA SOCIALE</a:t>
            </a:r>
          </a:p>
          <a:p>
            <a:pPr lvl="1"/>
            <a:r>
              <a:rPr lang="it-IT" dirty="0" smtClean="0"/>
              <a:t>SCIENZE DEL LINGUAGGIO</a:t>
            </a:r>
          </a:p>
          <a:p>
            <a:pPr lvl="1"/>
            <a:r>
              <a:rPr lang="it-IT" dirty="0" err="1" smtClean="0"/>
              <a:t>……………</a:t>
            </a:r>
            <a:r>
              <a:rPr lang="it-IT" dirty="0" smtClean="0"/>
              <a:t> </a:t>
            </a:r>
          </a:p>
          <a:p>
            <a:pPr lvl="1"/>
            <a:r>
              <a:rPr lang="it-IT" dirty="0" smtClean="0"/>
              <a:t>contenuti</a:t>
            </a:r>
            <a:endParaRPr lang="it-IT" dirty="0"/>
          </a:p>
        </p:txBody>
      </p:sp>
      <p:pic>
        <p:nvPicPr>
          <p:cNvPr id="4" name="Picture 2" descr="C:\Users\Luca\Pictures\logo Centro Studi  Liberi nell'Agorà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5184"/>
            <a:ext cx="2279765" cy="687512"/>
          </a:xfrm>
          <a:prstGeom prst="rect">
            <a:avLst/>
          </a:prstGeom>
          <a:noFill/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5/4/2017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687E1-836C-4405-97F2-65B1AF59FE5B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Luca Bertazzini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7632848" cy="1143000"/>
          </a:xfrm>
        </p:spPr>
        <p:txBody>
          <a:bodyPr>
            <a:normAutofit/>
          </a:bodyPr>
          <a:lstStyle/>
          <a:p>
            <a:r>
              <a:rPr lang="it-IT" b="1" dirty="0" smtClean="0"/>
              <a:t>CHI FA CHE COSA ?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4968552"/>
          </a:xfrm>
        </p:spPr>
        <p:txBody>
          <a:bodyPr>
            <a:normAutofit/>
          </a:bodyPr>
          <a:lstStyle/>
          <a:p>
            <a:r>
              <a:rPr lang="it-IT" sz="2800" dirty="0" smtClean="0"/>
              <a:t>RISULTATO INTERAZIONE fra i </a:t>
            </a:r>
            <a:r>
              <a:rPr lang="it-IT" sz="2800" b="1" dirty="0" smtClean="0">
                <a:solidFill>
                  <a:srgbClr val="FF0000"/>
                </a:solidFill>
              </a:rPr>
              <a:t>TRE ATTORI </a:t>
            </a:r>
            <a:r>
              <a:rPr lang="it-IT" sz="2800" dirty="0" smtClean="0"/>
              <a:t>della </a:t>
            </a:r>
            <a:r>
              <a:rPr lang="it-IT" sz="2800" b="1" dirty="0" smtClean="0"/>
              <a:t>POLIS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sz="2000" b="1" dirty="0" smtClean="0"/>
              <a:t>SISTEMA POLITICO </a:t>
            </a:r>
            <a:r>
              <a:rPr lang="it-IT" sz="2000" dirty="0" smtClean="0"/>
              <a:t>(ISTITUZIONI,PARTITI,POLITICI)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sz="2000" b="1" dirty="0" smtClean="0"/>
              <a:t>SISTEMA DEI MEDIA </a:t>
            </a:r>
            <a:r>
              <a:rPr lang="it-IT" sz="2000" dirty="0" smtClean="0"/>
              <a:t>(IMPRESE </a:t>
            </a:r>
            <a:r>
              <a:rPr lang="it-IT" sz="2000" dirty="0" err="1" smtClean="0"/>
              <a:t>DI</a:t>
            </a:r>
            <a:r>
              <a:rPr lang="it-IT" sz="2000" dirty="0" smtClean="0"/>
              <a:t> COMUNICAZIONE,GIORNALISTI)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sz="2000" b="1" dirty="0" smtClean="0"/>
              <a:t>CITTADINO-ELETTORE</a:t>
            </a:r>
          </a:p>
          <a:p>
            <a:pPr>
              <a:buNone/>
            </a:pPr>
            <a:endParaRPr lang="it-IT" sz="2800" dirty="0" smtClean="0"/>
          </a:p>
          <a:p>
            <a:pPr>
              <a:buNone/>
            </a:pPr>
            <a:endParaRPr lang="it-IT" sz="2800" dirty="0" smtClean="0"/>
          </a:p>
          <a:p>
            <a:endParaRPr lang="it-IT" sz="2800" dirty="0"/>
          </a:p>
          <a:p>
            <a:r>
              <a:rPr lang="it-IT" sz="2800" dirty="0" smtClean="0"/>
              <a:t>INTERAZIONE MOLTO COMPLESSA E MULTIDIMENSIONALE IN CUI IL CITTADINO RIVESTE PREVALENTEMENTE IL RUOLO </a:t>
            </a:r>
            <a:r>
              <a:rPr lang="it-IT" sz="2800" dirty="0" err="1" smtClean="0"/>
              <a:t>DI</a:t>
            </a:r>
            <a:r>
              <a:rPr lang="it-IT" sz="2800" dirty="0" smtClean="0"/>
              <a:t> </a:t>
            </a:r>
            <a:r>
              <a:rPr lang="it-IT" sz="2800" dirty="0" err="1" smtClean="0"/>
              <a:t>DESTINATARIO……….MA…….</a:t>
            </a:r>
            <a:r>
              <a:rPr lang="it-IT" sz="2800" dirty="0" smtClean="0"/>
              <a:t> </a:t>
            </a:r>
            <a:r>
              <a:rPr lang="it-IT" b="1" dirty="0" smtClean="0">
                <a:solidFill>
                  <a:srgbClr val="FF0000"/>
                </a:solidFill>
              </a:rPr>
              <a:t>INTERNET</a:t>
            </a:r>
            <a:endParaRPr lang="it-IT" sz="2800" b="1" dirty="0">
              <a:solidFill>
                <a:srgbClr val="FF0000"/>
              </a:solidFill>
            </a:endParaRPr>
          </a:p>
        </p:txBody>
      </p:sp>
      <p:pic>
        <p:nvPicPr>
          <p:cNvPr id="4" name="Picture 2" descr="C:\Users\Luca\Pictures\logo Centro Studi  Liberi nell'Agorà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5184"/>
            <a:ext cx="2279765" cy="687512"/>
          </a:xfrm>
          <a:prstGeom prst="rect">
            <a:avLst/>
          </a:prstGeom>
          <a:noFill/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5/4/2017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687E1-836C-4405-97F2-65B1AF59FE5B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Luca Bertazzini</a:t>
            </a:r>
            <a:endParaRPr lang="it-IT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12403" y="2708920"/>
            <a:ext cx="4443973" cy="1740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IL CAMPO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92500" lnSpcReduction="10000"/>
          </a:bodyPr>
          <a:lstStyle/>
          <a:p>
            <a:r>
              <a:rPr lang="it-IT" sz="2800" dirty="0" smtClean="0"/>
              <a:t>UN SETTORE DAI CONFINI INCERTI</a:t>
            </a:r>
          </a:p>
          <a:p>
            <a:pPr lvl="1"/>
            <a:r>
              <a:rPr lang="it-IT" sz="2400" dirty="0" smtClean="0"/>
              <a:t>DALLA RETORICA ALLA STAMPA ALLA VIDEOPOLITICA AD INTERNET</a:t>
            </a:r>
          </a:p>
          <a:p>
            <a:r>
              <a:rPr lang="it-IT" sz="2800" dirty="0" smtClean="0"/>
              <a:t>ARTE DELLA PERSUASIONE ( GRECIA ANTICA)</a:t>
            </a:r>
          </a:p>
          <a:p>
            <a:r>
              <a:rPr lang="it-IT" sz="2800" dirty="0" smtClean="0"/>
              <a:t>RETORICA E PERSUASIONE CLIENTELARE (ROMA)</a:t>
            </a:r>
          </a:p>
          <a:p>
            <a:r>
              <a:rPr lang="it-IT" sz="2800" dirty="0" smtClean="0"/>
              <a:t>RIVOLUZIONE INDUSTRIALE (XIX sec) DEMOCRAZIE di MASSA</a:t>
            </a:r>
          </a:p>
          <a:p>
            <a:r>
              <a:rPr lang="it-IT" sz="2800" dirty="0" smtClean="0"/>
              <a:t>DEMOCRATIZZAZIONE + COMUNICAZIONE (XX sec)</a:t>
            </a:r>
          </a:p>
          <a:p>
            <a:r>
              <a:rPr lang="it-IT" sz="2800" dirty="0" smtClean="0"/>
              <a:t>VIDEOPOLITICA /MARKETING POLITICO</a:t>
            </a:r>
          </a:p>
          <a:p>
            <a:pPr lvl="1"/>
            <a:r>
              <a:rPr lang="it-IT" sz="2400" dirty="0" smtClean="0"/>
              <a:t>PUBBLICITA’,MARKETING,INFORMAZIONE,SONDAGGI</a:t>
            </a:r>
          </a:p>
          <a:p>
            <a:pPr lvl="1"/>
            <a:endParaRPr lang="it-IT" sz="2400" dirty="0" smtClean="0"/>
          </a:p>
          <a:p>
            <a:r>
              <a:rPr lang="it-IT" sz="2800" b="1" dirty="0" smtClean="0">
                <a:solidFill>
                  <a:srgbClr val="FF0000"/>
                </a:solidFill>
              </a:rPr>
              <a:t>INTERNET  </a:t>
            </a:r>
            <a:r>
              <a:rPr lang="it-IT" sz="2800" b="1" dirty="0" smtClean="0"/>
              <a:t>(NUOVO MILLENNIO)</a:t>
            </a:r>
            <a:endParaRPr lang="it-IT" b="1" dirty="0"/>
          </a:p>
        </p:txBody>
      </p:sp>
      <p:pic>
        <p:nvPicPr>
          <p:cNvPr id="4" name="Picture 2" descr="C:\Users\Luca\Pictures\logo Centro Studi  Liberi nell'Agorà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5184"/>
            <a:ext cx="2279765" cy="687512"/>
          </a:xfrm>
          <a:prstGeom prst="rect">
            <a:avLst/>
          </a:prstGeom>
          <a:noFill/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5/4/2017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687E1-836C-4405-97F2-65B1AF59FE5B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Luca Bertazzini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571184" cy="868958"/>
          </a:xfrm>
        </p:spPr>
        <p:txBody>
          <a:bodyPr/>
          <a:lstStyle/>
          <a:p>
            <a:r>
              <a:rPr lang="it-IT" b="1" dirty="0" smtClean="0"/>
              <a:t>SFERA PUBBLICA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184576"/>
          </a:xfrm>
        </p:spPr>
        <p:txBody>
          <a:bodyPr>
            <a:normAutofit lnSpcReduction="10000"/>
          </a:bodyPr>
          <a:lstStyle/>
          <a:p>
            <a:r>
              <a:rPr lang="it-IT" sz="3000" b="1" dirty="0" smtClean="0"/>
              <a:t>SPAZIO PUBBLICO IN CUI I CITTADINI:</a:t>
            </a:r>
            <a:endParaRPr lang="it-IT" sz="3000" b="1" dirty="0" smtClean="0"/>
          </a:p>
          <a:p>
            <a:pPr lvl="1"/>
            <a:r>
              <a:rPr lang="it-IT" dirty="0" smtClean="0"/>
              <a:t>DETENGONO I PROCESSI </a:t>
            </a:r>
            <a:r>
              <a:rPr lang="it-IT" dirty="0" err="1" smtClean="0"/>
              <a:t>DI</a:t>
            </a:r>
            <a:r>
              <a:rPr lang="it-IT" dirty="0" smtClean="0"/>
              <a:t> DEMOCRAZIA</a:t>
            </a:r>
          </a:p>
          <a:p>
            <a:pPr lvl="1"/>
            <a:r>
              <a:rPr lang="it-IT" dirty="0" smtClean="0"/>
              <a:t>CONTROLLO E GESTIONE DEL POTERE</a:t>
            </a:r>
          </a:p>
          <a:p>
            <a:pPr lvl="1"/>
            <a:r>
              <a:rPr lang="it-IT" dirty="0" smtClean="0"/>
              <a:t>VOLONTA’ POPOLARE</a:t>
            </a:r>
          </a:p>
          <a:p>
            <a:pPr lvl="1"/>
            <a:r>
              <a:rPr lang="it-IT" dirty="0" smtClean="0"/>
              <a:t>LA DISCUSSIONE</a:t>
            </a:r>
          </a:p>
          <a:p>
            <a:pPr lvl="1"/>
            <a:r>
              <a:rPr lang="it-IT" dirty="0" smtClean="0"/>
              <a:t>L’OPINIONE </a:t>
            </a:r>
            <a:r>
              <a:rPr lang="it-IT" dirty="0" smtClean="0"/>
              <a:t>PUBBLICA</a:t>
            </a:r>
          </a:p>
          <a:p>
            <a:pPr lvl="1"/>
            <a:r>
              <a:rPr lang="it-IT" dirty="0" smtClean="0"/>
              <a:t>LA PUBBLICITA’</a:t>
            </a:r>
            <a:endParaRPr lang="it-IT" dirty="0" smtClean="0"/>
          </a:p>
          <a:p>
            <a:pPr lvl="2"/>
            <a:r>
              <a:rPr lang="it-IT" sz="1800" dirty="0" smtClean="0">
                <a:solidFill>
                  <a:srgbClr val="FF0000"/>
                </a:solidFill>
              </a:rPr>
              <a:t>INFORMAZIONE E CAPACITA’ </a:t>
            </a:r>
            <a:r>
              <a:rPr lang="it-IT" sz="1800" dirty="0" err="1" smtClean="0">
                <a:solidFill>
                  <a:srgbClr val="FF0000"/>
                </a:solidFill>
              </a:rPr>
              <a:t>DI</a:t>
            </a:r>
            <a:r>
              <a:rPr lang="it-IT" sz="1800" dirty="0" smtClean="0">
                <a:solidFill>
                  <a:srgbClr val="FF0000"/>
                </a:solidFill>
              </a:rPr>
              <a:t> CRITICA SONO ESSENZIALI PER UNA PARTECIPAZIONE CONSAPEVOLE DEI </a:t>
            </a:r>
            <a:r>
              <a:rPr lang="it-IT" sz="1800" dirty="0" smtClean="0">
                <a:solidFill>
                  <a:srgbClr val="FF0000"/>
                </a:solidFill>
              </a:rPr>
              <a:t>CITTADINI</a:t>
            </a:r>
          </a:p>
          <a:p>
            <a:r>
              <a:rPr lang="it-IT" b="1" dirty="0" smtClean="0"/>
              <a:t>SPAZIO PUBBLICO MEDIATIZZATO (MEDIA PERNO)</a:t>
            </a:r>
          </a:p>
          <a:p>
            <a:r>
              <a:rPr lang="it-IT" b="1" dirty="0" smtClean="0"/>
              <a:t>SOCIETA’ CIVILE (ISSUES FONDAMENTALI)</a:t>
            </a:r>
            <a:endParaRPr lang="it-IT" dirty="0"/>
          </a:p>
        </p:txBody>
      </p:sp>
      <p:pic>
        <p:nvPicPr>
          <p:cNvPr id="4" name="Picture 2" descr="C:\Users\Luca\Pictures\logo Centro Studi  Liberi nell'Agorà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5184"/>
            <a:ext cx="2088232" cy="629751"/>
          </a:xfrm>
          <a:prstGeom prst="rect">
            <a:avLst/>
          </a:prstGeom>
          <a:noFill/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5/4/2017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687E1-836C-4405-97F2-65B1AF59FE5B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Luca Bertazzini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POLITICA/POTERE 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b="1" dirty="0" smtClean="0"/>
              <a:t>    NELL’EPOCA MODERNA IL POTERE VIENE CONQUISTATO, GESTITO E CONTESTATO ATTRAVERSO ISTITUZIONI E PROCESSI CHE BASANO LA PROPRIA LEGITTIMITA’ ED IL PROPRIO FUNZIONAMENTO SUL </a:t>
            </a:r>
            <a:r>
              <a:rPr lang="it-IT" b="1" dirty="0" smtClean="0">
                <a:solidFill>
                  <a:srgbClr val="FF0000"/>
                </a:solidFill>
              </a:rPr>
              <a:t>CONSENSO POPOLARE  </a:t>
            </a:r>
            <a:r>
              <a:rPr lang="it-IT" b="1" dirty="0" smtClean="0"/>
              <a:t>OTTENUTO PER MEZZO </a:t>
            </a:r>
            <a:r>
              <a:rPr lang="it-IT" b="1" dirty="0" err="1" smtClean="0"/>
              <a:t>DI</a:t>
            </a:r>
            <a:r>
              <a:rPr lang="it-IT" b="1" dirty="0" smtClean="0"/>
              <a:t> FORME </a:t>
            </a:r>
            <a:r>
              <a:rPr lang="it-IT" b="1" dirty="0" err="1" smtClean="0"/>
              <a:t>DI</a:t>
            </a:r>
            <a:r>
              <a:rPr lang="it-IT" b="1" dirty="0" smtClean="0"/>
              <a:t> DIBATTITO PUBBLICO, COME LE CAMPAGNE ELETTORALI, MA ANCHE TRAMITE SCAMBIO DIALETTICO TRA RAPPRESENTANZE </a:t>
            </a:r>
            <a:r>
              <a:rPr lang="it-IT" b="1" dirty="0" err="1" smtClean="0"/>
              <a:t>DI</a:t>
            </a:r>
            <a:r>
              <a:rPr lang="it-IT" b="1" dirty="0" smtClean="0"/>
              <a:t> INTERESSI (PARTITI E GRUPPI </a:t>
            </a:r>
            <a:r>
              <a:rPr lang="it-IT" b="1" dirty="0" err="1" smtClean="0"/>
              <a:t>DI</a:t>
            </a:r>
            <a:r>
              <a:rPr lang="it-IT" b="1" dirty="0" smtClean="0"/>
              <a:t> PRESSIONE) E NATURALMENTE LA CIRCOLAZIONE </a:t>
            </a:r>
            <a:r>
              <a:rPr lang="it-IT" b="1" dirty="0" err="1" smtClean="0"/>
              <a:t>DI</a:t>
            </a:r>
            <a:r>
              <a:rPr lang="it-IT" b="1" dirty="0" smtClean="0"/>
              <a:t> INFORMAZIONI</a:t>
            </a:r>
            <a:endParaRPr lang="it-IT" b="1" dirty="0"/>
          </a:p>
        </p:txBody>
      </p:sp>
      <p:pic>
        <p:nvPicPr>
          <p:cNvPr id="4" name="Picture 2" descr="C:\Users\Luca\Pictures\logo Centro Studi  Liberi nell'Agorà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5185"/>
            <a:ext cx="2124731" cy="640758"/>
          </a:xfrm>
          <a:prstGeom prst="rect">
            <a:avLst/>
          </a:prstGeom>
          <a:noFill/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5/4/2017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687E1-836C-4405-97F2-65B1AF59FE5B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Luca Bertazzini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MODELLI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052736"/>
            <a:ext cx="8964488" cy="5040560"/>
          </a:xfrm>
        </p:spPr>
        <p:txBody>
          <a:bodyPr>
            <a:normAutofit/>
          </a:bodyPr>
          <a:lstStyle/>
          <a:p>
            <a:r>
              <a:rPr lang="it-IT" b="1" dirty="0" smtClean="0"/>
              <a:t>MODELLO PUBBLICISTICO-DIALOGICO</a:t>
            </a:r>
          </a:p>
          <a:p>
            <a:pPr lvl="1"/>
            <a:r>
              <a:rPr lang="it-IT" dirty="0" smtClean="0"/>
              <a:t>TRE ATTORI EQUIPOTENTI</a:t>
            </a:r>
          </a:p>
          <a:p>
            <a:pPr lvl="1"/>
            <a:r>
              <a:rPr lang="it-IT" dirty="0" smtClean="0"/>
              <a:t>MASS-MEDIA NON SONO LO SPAZIO PUBBLICO</a:t>
            </a:r>
          </a:p>
          <a:p>
            <a:pPr lvl="1"/>
            <a:r>
              <a:rPr lang="it-IT" dirty="0" smtClean="0"/>
              <a:t>CITTADINI E POLITICI MANTENGONO LA CAPACITA’ AUTONOMA CHE AVEVANO NELLA POLIS GRECA</a:t>
            </a:r>
            <a:endParaRPr lang="it-IT" dirty="0"/>
          </a:p>
        </p:txBody>
      </p:sp>
      <p:pic>
        <p:nvPicPr>
          <p:cNvPr id="4" name="Picture 2" descr="C:\Users\Luca\Pictures\logo Centro Studi  Liberi nell'Agorà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5184"/>
            <a:ext cx="2279765" cy="687512"/>
          </a:xfrm>
          <a:prstGeom prst="rect">
            <a:avLst/>
          </a:prstGeom>
          <a:noFill/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5/4/2017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687E1-836C-4405-97F2-65B1AF59FE5B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Luca Bertazzini</a:t>
            </a:r>
            <a:endParaRPr lang="it-IT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3774907"/>
            <a:ext cx="5184576" cy="2462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778098"/>
          </a:xfrm>
        </p:spPr>
        <p:txBody>
          <a:bodyPr/>
          <a:lstStyle/>
          <a:p>
            <a:r>
              <a:rPr lang="it-IT" b="1" dirty="0" smtClean="0"/>
              <a:t>MODELLI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692696"/>
            <a:ext cx="8964488" cy="5328592"/>
          </a:xfrm>
        </p:spPr>
        <p:txBody>
          <a:bodyPr>
            <a:normAutofit/>
          </a:bodyPr>
          <a:lstStyle/>
          <a:p>
            <a:r>
              <a:rPr lang="it-IT" b="1" dirty="0" smtClean="0"/>
              <a:t>MODELLO MEDIATICO</a:t>
            </a:r>
          </a:p>
          <a:p>
            <a:pPr lvl="1"/>
            <a:r>
              <a:rPr lang="it-IT" dirty="0" smtClean="0"/>
              <a:t>NELLA SFERA POLITICA FRA I TRE ATTORI SONO PREPONDERANTI I MEDIA (ARENA MEDIATICA)</a:t>
            </a:r>
            <a:endParaRPr lang="it-IT" dirty="0" smtClean="0"/>
          </a:p>
          <a:p>
            <a:pPr marL="971550" lvl="1" indent="-514350">
              <a:buFont typeface="+mj-lt"/>
              <a:buAutoNum type="arabicPeriod"/>
            </a:pPr>
            <a:r>
              <a:rPr lang="it-IT" dirty="0" smtClean="0"/>
              <a:t>COMPETITIVO E </a:t>
            </a:r>
            <a:r>
              <a:rPr lang="it-IT" dirty="0" err="1" smtClean="0"/>
              <a:t>DI</a:t>
            </a:r>
            <a:r>
              <a:rPr lang="it-IT" dirty="0" smtClean="0"/>
              <a:t> MERCATO </a:t>
            </a:r>
            <a:endParaRPr lang="it-IT" dirty="0" smtClean="0"/>
          </a:p>
          <a:p>
            <a:pPr marL="1828800" lvl="3" indent="-457200">
              <a:buNone/>
            </a:pPr>
            <a:r>
              <a:rPr lang="it-IT" dirty="0" smtClean="0"/>
              <a:t>SCAMBIO </a:t>
            </a:r>
            <a:r>
              <a:rPr lang="it-IT" dirty="0" err="1" smtClean="0"/>
              <a:t>DI</a:t>
            </a:r>
            <a:r>
              <a:rPr lang="it-IT" dirty="0" smtClean="0"/>
              <a:t> IDEE E RAPPORTI </a:t>
            </a:r>
            <a:r>
              <a:rPr lang="it-IT" dirty="0" err="1" smtClean="0"/>
              <a:t>DI</a:t>
            </a:r>
            <a:r>
              <a:rPr lang="it-IT" dirty="0" smtClean="0"/>
              <a:t> FORZA</a:t>
            </a:r>
          </a:p>
          <a:p>
            <a:pPr marL="971550" lvl="1" indent="-514350">
              <a:buFont typeface="+mj-lt"/>
              <a:buAutoNum type="arabicPeriod"/>
            </a:pPr>
            <a:r>
              <a:rPr lang="it-IT" dirty="0" smtClean="0"/>
              <a:t>DEMOCRAZIA </a:t>
            </a:r>
            <a:r>
              <a:rPr lang="it-IT" dirty="0" smtClean="0"/>
              <a:t>DEL PUBBLICO (CRISI DEI PARTITI)</a:t>
            </a:r>
          </a:p>
          <a:p>
            <a:pPr marL="1828800" lvl="3" indent="-457200">
              <a:buNone/>
            </a:pPr>
            <a:r>
              <a:rPr lang="it-IT" dirty="0" smtClean="0"/>
              <a:t>MEDIA, SONDAGGI, IMMAGINE</a:t>
            </a:r>
          </a:p>
          <a:p>
            <a:pPr lvl="2">
              <a:buNone/>
            </a:pPr>
            <a:endParaRPr lang="it-IT" dirty="0" smtClean="0"/>
          </a:p>
          <a:p>
            <a:pPr lvl="2">
              <a:buNone/>
            </a:pPr>
            <a:r>
              <a:rPr lang="it-IT" dirty="0" smtClean="0"/>
              <a:t> </a:t>
            </a:r>
          </a:p>
          <a:p>
            <a:endParaRPr lang="it-IT" dirty="0"/>
          </a:p>
        </p:txBody>
      </p:sp>
      <p:pic>
        <p:nvPicPr>
          <p:cNvPr id="4" name="Picture 2" descr="C:\Users\Luca\Pictures\logo Centro Studi  Liberi nell'Agorà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5184"/>
            <a:ext cx="2279765" cy="687512"/>
          </a:xfrm>
          <a:prstGeom prst="rect">
            <a:avLst/>
          </a:prstGeom>
          <a:noFill/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5/4/2017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687E1-836C-4405-97F2-65B1AF59FE5B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Luca Bertazzini</a:t>
            </a:r>
            <a:endParaRPr lang="it-IT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47341" y="3933056"/>
            <a:ext cx="6248995" cy="2456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460</TotalTime>
  <Words>653</Words>
  <Application>Microsoft Office PowerPoint</Application>
  <PresentationFormat>Presentazione su schermo (4:3)</PresentationFormat>
  <Paragraphs>152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LA COMUNICAZIONE POLITICA</vt:lpstr>
      <vt:lpstr>CONTENUTI</vt:lpstr>
      <vt:lpstr>PREMESSE</vt:lpstr>
      <vt:lpstr>CHI FA CHE COSA ?</vt:lpstr>
      <vt:lpstr>IL CAMPO</vt:lpstr>
      <vt:lpstr>SFERA PUBBLICA</vt:lpstr>
      <vt:lpstr>POLITICA/POTERE </vt:lpstr>
      <vt:lpstr>MODELLI</vt:lpstr>
      <vt:lpstr>MODELLI</vt:lpstr>
      <vt:lpstr>FLUSSI e FORME</vt:lpstr>
      <vt:lpstr>COS’E’ ?</vt:lpstr>
      <vt:lpstr>LE TRE FASI</vt:lpstr>
      <vt:lpstr>EVOLUZIONE (o RIVOLUZIONE ?)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Luca</dc:creator>
  <cp:lastModifiedBy>Luca Bertazzini</cp:lastModifiedBy>
  <cp:revision>52</cp:revision>
  <dcterms:created xsi:type="dcterms:W3CDTF">2015-10-11T15:05:22Z</dcterms:created>
  <dcterms:modified xsi:type="dcterms:W3CDTF">2017-04-05T15:14:37Z</dcterms:modified>
</cp:coreProperties>
</file>