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sldIdLst>
    <p:sldId id="271" r:id="rId2"/>
    <p:sldId id="276" r:id="rId3"/>
    <p:sldId id="256" r:id="rId4"/>
    <p:sldId id="259" r:id="rId5"/>
    <p:sldId id="260" r:id="rId6"/>
    <p:sldId id="261" r:id="rId7"/>
    <p:sldId id="262" r:id="rId8"/>
    <p:sldId id="263" r:id="rId9"/>
    <p:sldId id="264" r:id="rId10"/>
    <p:sldId id="265" r:id="rId11"/>
    <p:sldId id="266" r:id="rId12"/>
    <p:sldId id="267" r:id="rId13"/>
    <p:sldId id="268" r:id="rId14"/>
    <p:sldId id="277" r:id="rId15"/>
    <p:sldId id="270"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00B050"/>
    <a:srgbClr val="7C9587"/>
    <a:srgbClr val="C3ED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6"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238750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9378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39551330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480332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5" name="Segnaposto piè di pagina 4"/>
          <p:cNvSpPr>
            <a:spLocks noGrp="1"/>
          </p:cNvSpPr>
          <p:nvPr>
            <p:ph type="ftr" sz="quarter" idx="11"/>
          </p:nvPr>
        </p:nvSpPr>
        <p:spPr/>
        <p:txBody>
          <a:bodyPr/>
          <a:lstStyle/>
          <a:p>
            <a:endParaRPr lang="en-US" dirty="0"/>
          </a:p>
        </p:txBody>
      </p:sp>
      <p:sp>
        <p:nvSpPr>
          <p:cNvPr id="6" name="Segnaposto numero diapositiva 5"/>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157829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027964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8" name="Segnaposto piè di pagina 7"/>
          <p:cNvSpPr>
            <a:spLocks noGrp="1"/>
          </p:cNvSpPr>
          <p:nvPr>
            <p:ph type="ftr" sz="quarter" idx="11"/>
          </p:nvPr>
        </p:nvSpPr>
        <p:spPr/>
        <p:txBody>
          <a:bodyPr/>
          <a:lstStyle/>
          <a:p>
            <a:endParaRPr lang="en-US" dirty="0"/>
          </a:p>
        </p:txBody>
      </p:sp>
      <p:sp>
        <p:nvSpPr>
          <p:cNvPr id="9" name="Segnaposto numero diapositiva 8"/>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939991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4" name="Segnaposto piè di pagina 3"/>
          <p:cNvSpPr>
            <a:spLocks noGrp="1"/>
          </p:cNvSpPr>
          <p:nvPr>
            <p:ph type="ftr" sz="quarter" idx="11"/>
          </p:nvPr>
        </p:nvSpPr>
        <p:spPr/>
        <p:txBody>
          <a:bodyPr/>
          <a:lstStyle/>
          <a:p>
            <a:endParaRPr lang="en-US" dirty="0"/>
          </a:p>
        </p:txBody>
      </p:sp>
      <p:sp>
        <p:nvSpPr>
          <p:cNvPr id="5" name="Segnaposto numero diapositiva 4"/>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509020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3" name="Segnaposto piè di pagina 2"/>
          <p:cNvSpPr>
            <a:spLocks noGrp="1"/>
          </p:cNvSpPr>
          <p:nvPr>
            <p:ph type="ftr" sz="quarter" idx="11"/>
          </p:nvPr>
        </p:nvSpPr>
        <p:spPr/>
        <p:txBody>
          <a:bodyPr/>
          <a:lstStyle/>
          <a:p>
            <a:endParaRPr lang="en-US" dirty="0"/>
          </a:p>
        </p:txBody>
      </p:sp>
      <p:sp>
        <p:nvSpPr>
          <p:cNvPr id="4" name="Segnaposto numero diapositiva 3"/>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483497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1934442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86B75A-687E-405C-8A0B-8D00578BA2C3}" type="datetimeFigureOut">
              <a:rPr lang="en-US" smtClean="0"/>
              <a:pPr/>
              <a:t>6/8/2015</a:t>
            </a:fld>
            <a:endParaRPr lang="en-US" dirty="0"/>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3394785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6/8/2015</a:t>
            </a:fld>
            <a:endParaRPr lang="en-US"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‹N›</a:t>
            </a:fld>
            <a:endParaRPr lang="en-US" dirty="0"/>
          </a:p>
        </p:txBody>
      </p:sp>
    </p:spTree>
    <p:extLst>
      <p:ext uri="{BB962C8B-B14F-4D97-AF65-F5344CB8AC3E}">
        <p14:creationId xmlns:p14="http://schemas.microsoft.com/office/powerpoint/2010/main" val="401553327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cid:image003.jpg@01CC4861.F54C7D0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cid:image003.jpg@01CC4861.F54C7D00"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F0"/>
            </a:gs>
            <a:gs pos="66000">
              <a:srgbClr val="00B0F0"/>
            </a:gs>
            <a:gs pos="85000">
              <a:schemeClr val="bg1"/>
            </a:gs>
          </a:gsLst>
          <a:lin ang="5400000" scaled="1"/>
          <a:tileRect/>
        </a:gradFill>
        <a:effectLst/>
      </p:bgPr>
    </p:bg>
    <p:spTree>
      <p:nvGrpSpPr>
        <p:cNvPr id="1" name=""/>
        <p:cNvGrpSpPr/>
        <p:nvPr/>
      </p:nvGrpSpPr>
      <p:grpSpPr>
        <a:xfrm>
          <a:off x="0" y="0"/>
          <a:ext cx="0" cy="0"/>
          <a:chOff x="0" y="0"/>
          <a:chExt cx="0" cy="0"/>
        </a:xfrm>
      </p:grpSpPr>
      <p:sp>
        <p:nvSpPr>
          <p:cNvPr id="6" name="CasellaDiTesto 5"/>
          <p:cNvSpPr txBox="1"/>
          <p:nvPr/>
        </p:nvSpPr>
        <p:spPr>
          <a:xfrm>
            <a:off x="883920" y="1066800"/>
            <a:ext cx="10607040" cy="923330"/>
          </a:xfrm>
          <a:prstGeom prst="rect">
            <a:avLst/>
          </a:prstGeom>
          <a:noFill/>
        </p:spPr>
        <p:txBody>
          <a:bodyPr wrap="square" rtlCol="0">
            <a:spAutoFit/>
          </a:bodyPr>
          <a:lstStyle/>
          <a:p>
            <a:pPr algn="ctr"/>
            <a:r>
              <a:rPr lang="it-IT" sz="5400" dirty="0" smtClean="0">
                <a:solidFill>
                  <a:schemeClr val="bg1"/>
                </a:solidFill>
                <a:latin typeface="Arial" panose="020B0604020202020204" pitchFamily="34" charset="0"/>
                <a:ea typeface="Arial Unicode MS" panose="020B0604020202020204" pitchFamily="34" charset="-128"/>
                <a:cs typeface="Arial" panose="020B0604020202020204" pitchFamily="34" charset="0"/>
              </a:rPr>
              <a:t>CORSO ESSENZIALE</a:t>
            </a:r>
          </a:p>
        </p:txBody>
      </p:sp>
      <p:cxnSp>
        <p:nvCxnSpPr>
          <p:cNvPr id="8" name="Connettore 1 7"/>
          <p:cNvCxnSpPr/>
          <p:nvPr/>
        </p:nvCxnSpPr>
        <p:spPr>
          <a:xfrm>
            <a:off x="1513840" y="5151120"/>
            <a:ext cx="9612000" cy="37505"/>
          </a:xfrm>
          <a:prstGeom prst="line">
            <a:avLst/>
          </a:prstGeom>
          <a:ln>
            <a:solidFill>
              <a:schemeClr val="bg1"/>
            </a:solidFill>
          </a:ln>
        </p:spPr>
        <p:style>
          <a:lnRef idx="3">
            <a:schemeClr val="dk1"/>
          </a:lnRef>
          <a:fillRef idx="0">
            <a:schemeClr val="dk1"/>
          </a:fillRef>
          <a:effectRef idx="2">
            <a:schemeClr val="dk1"/>
          </a:effectRef>
          <a:fontRef idx="minor">
            <a:schemeClr val="tx1"/>
          </a:fontRef>
        </p:style>
      </p:cxnSp>
      <p:cxnSp>
        <p:nvCxnSpPr>
          <p:cNvPr id="13" name="Connettore 1 12"/>
          <p:cNvCxnSpPr/>
          <p:nvPr/>
        </p:nvCxnSpPr>
        <p:spPr>
          <a:xfrm>
            <a:off x="1513840" y="1087120"/>
            <a:ext cx="9612000" cy="40640"/>
          </a:xfrm>
          <a:prstGeom prst="line">
            <a:avLst/>
          </a:prstGeom>
          <a:ln>
            <a:solidFill>
              <a:schemeClr val="bg1"/>
            </a:solidFill>
            <a:prstDash val="sysDot"/>
          </a:ln>
        </p:spPr>
        <p:style>
          <a:lnRef idx="3">
            <a:schemeClr val="dk1"/>
          </a:lnRef>
          <a:fillRef idx="0">
            <a:schemeClr val="dk1"/>
          </a:fillRef>
          <a:effectRef idx="2">
            <a:schemeClr val="dk1"/>
          </a:effectRef>
          <a:fontRef idx="minor">
            <a:schemeClr val="tx1"/>
          </a:fontRef>
        </p:style>
      </p:cxnSp>
      <p:cxnSp>
        <p:nvCxnSpPr>
          <p:cNvPr id="15" name="Connettore 1 14"/>
          <p:cNvCxnSpPr/>
          <p:nvPr/>
        </p:nvCxnSpPr>
        <p:spPr>
          <a:xfrm>
            <a:off x="1513840" y="1899920"/>
            <a:ext cx="9612000" cy="40640"/>
          </a:xfrm>
          <a:prstGeom prst="line">
            <a:avLst/>
          </a:prstGeom>
          <a:ln>
            <a:solidFill>
              <a:schemeClr val="bg1"/>
            </a:solidFill>
            <a:prstDash val="sysDot"/>
          </a:ln>
        </p:spPr>
        <p:style>
          <a:lnRef idx="3">
            <a:schemeClr val="dk1"/>
          </a:lnRef>
          <a:fillRef idx="0">
            <a:schemeClr val="dk1"/>
          </a:fillRef>
          <a:effectRef idx="2">
            <a:schemeClr val="dk1"/>
          </a:effectRef>
          <a:fontRef idx="minor">
            <a:schemeClr val="tx1"/>
          </a:fontRef>
        </p:style>
      </p:cxnSp>
      <p:pic>
        <p:nvPicPr>
          <p:cNvPr id="17" name="Immagine 16" descr="Descrizione: Descrizione: Descrizione: logo_agora"/>
          <p:cNvPicPr/>
          <p:nvPr/>
        </p:nvPicPr>
        <p:blipFill>
          <a:blip r:embed="rId2" r:link="rId3" cstate="print"/>
          <a:srcRect/>
          <a:stretch>
            <a:fillRect/>
          </a:stretch>
        </p:blipFill>
        <p:spPr bwMode="auto">
          <a:xfrm>
            <a:off x="4979924" y="5811520"/>
            <a:ext cx="2415031" cy="701040"/>
          </a:xfrm>
          <a:prstGeom prst="rect">
            <a:avLst/>
          </a:prstGeom>
          <a:noFill/>
          <a:ln w="9525">
            <a:noFill/>
            <a:miter lim="800000"/>
            <a:headEnd/>
            <a:tailEnd/>
          </a:ln>
        </p:spPr>
      </p:pic>
      <p:sp>
        <p:nvSpPr>
          <p:cNvPr id="18" name="Rettangolo 17"/>
          <p:cNvSpPr/>
          <p:nvPr/>
        </p:nvSpPr>
        <p:spPr>
          <a:xfrm>
            <a:off x="1948137" y="2156042"/>
            <a:ext cx="8478603" cy="3046988"/>
          </a:xfrm>
          <a:prstGeom prst="rect">
            <a:avLst/>
          </a:prstGeom>
          <a:noFill/>
        </p:spPr>
        <p:txBody>
          <a:bodyPr wrap="none" lIns="91440" tIns="45720" rIns="91440" bIns="45720">
            <a:spAutoFit/>
          </a:bodyPr>
          <a:lstStyle/>
          <a:p>
            <a:pPr algn="ctr"/>
            <a:r>
              <a:rPr lang="it-IT" sz="7200" b="1" cap="none" spc="0" dirty="0" smtClean="0">
                <a:ln w="0"/>
                <a:solidFill>
                  <a:schemeClr val="bg1"/>
                </a:solidFill>
                <a:effectLst>
                  <a:outerShdw blurRad="38100" dist="25400" dir="5400000" algn="ctr" rotWithShape="0">
                    <a:srgbClr val="6E747A">
                      <a:alpha val="43000"/>
                    </a:srgbClr>
                  </a:outerShdw>
                </a:effectLst>
                <a:latin typeface="Arial Black" panose="020B0A04020102020204" pitchFamily="34" charset="0"/>
                <a:cs typeface="Arial" panose="020B0604020202020204" pitchFamily="34" charset="0"/>
              </a:rPr>
              <a:t>I PRINCIPI </a:t>
            </a:r>
          </a:p>
          <a:p>
            <a:pPr algn="ctr"/>
            <a:r>
              <a:rPr lang="it-IT" sz="6000" b="1" cap="none" spc="0" dirty="0" smtClean="0">
                <a:ln w="0"/>
                <a:solidFill>
                  <a:schemeClr val="bg1"/>
                </a:solidFill>
                <a:effectLst>
                  <a:outerShdw blurRad="38100" dist="25400" dir="5400000" algn="ctr" rotWithShape="0">
                    <a:srgbClr val="6E747A">
                      <a:alpha val="43000"/>
                    </a:srgbClr>
                  </a:outerShdw>
                </a:effectLst>
                <a:latin typeface="Arial Black" panose="020B0A04020102020204" pitchFamily="34" charset="0"/>
              </a:rPr>
              <a:t>DI PUBBLICA </a:t>
            </a:r>
          </a:p>
          <a:p>
            <a:pPr algn="ctr"/>
            <a:r>
              <a:rPr lang="it-IT" sz="6000" b="1" cap="none" spc="0" dirty="0" smtClean="0">
                <a:ln w="0"/>
                <a:solidFill>
                  <a:schemeClr val="bg1"/>
                </a:solidFill>
                <a:effectLst>
                  <a:outerShdw blurRad="38100" dist="25400" dir="5400000" algn="ctr" rotWithShape="0">
                    <a:srgbClr val="6E747A">
                      <a:alpha val="43000"/>
                    </a:srgbClr>
                  </a:outerShdw>
                </a:effectLst>
                <a:latin typeface="Arial Black" panose="020B0A04020102020204" pitchFamily="34" charset="0"/>
              </a:rPr>
              <a:t>AMMINISTRAZIONE</a:t>
            </a:r>
            <a:endParaRPr lang="it-IT" sz="6000" b="1" cap="none" spc="0" dirty="0">
              <a:ln w="0"/>
              <a:solidFill>
                <a:schemeClr val="bg1"/>
              </a:solidFill>
              <a:effectLst>
                <a:outerShdw blurRad="38100" dist="25400" dir="5400000" algn="ctr" rotWithShape="0">
                  <a:srgbClr val="6E747A">
                    <a:alpha val="43000"/>
                  </a:srgbClr>
                </a:outerShdw>
              </a:effectLst>
              <a:latin typeface="Arial Black" panose="020B0A04020102020204" pitchFamily="34" charset="0"/>
            </a:endParaRPr>
          </a:p>
        </p:txBody>
      </p:sp>
    </p:spTree>
    <p:extLst>
      <p:ext uri="{BB962C8B-B14F-4D97-AF65-F5344CB8AC3E}">
        <p14:creationId xmlns:p14="http://schemas.microsoft.com/office/powerpoint/2010/main" val="993291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496824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400" b="1" dirty="0"/>
              <a:t>Art. 84 </a:t>
            </a:r>
            <a:r>
              <a:rPr lang="it-IT" sz="2600" b="1" dirty="0"/>
              <a:t/>
            </a:r>
            <a:br>
              <a:rPr lang="it-IT" sz="2600" b="1" dirty="0"/>
            </a:br>
            <a:r>
              <a:rPr lang="it-IT" sz="4400" dirty="0"/>
              <a:t>Può essere eletto Presidente della Repubblica ogni cittadino che abbia compiuto cinquanta anni d’età e goda dei diritti civili e politici. </a:t>
            </a:r>
            <a:br>
              <a:rPr lang="it-IT" sz="4400" dirty="0"/>
            </a:br>
            <a:r>
              <a:rPr lang="it-IT" sz="4400" dirty="0"/>
              <a:t>L’ufficio di Presidente della Repubblica è incompatibile con qualsiasi altra carica. </a:t>
            </a:r>
            <a:br>
              <a:rPr lang="it-IT" sz="4400" dirty="0"/>
            </a:br>
            <a:r>
              <a:rPr lang="it-IT" sz="4400" dirty="0"/>
              <a:t>L’assegno e la dotazione del Presidente sono determinati per legge. </a:t>
            </a:r>
          </a:p>
        </p:txBody>
      </p:sp>
      <p:pic>
        <p:nvPicPr>
          <p:cNvPr id="4" name="Immagine 3" descr="Descrizione: Descrizione: Descrizione: logo_agora"/>
          <p:cNvPicPr/>
          <p:nvPr/>
        </p:nvPicPr>
        <p:blipFill>
          <a:blip r:embed="rId2" r:link="rId3" cstate="print"/>
          <a:srcRect/>
          <a:stretch>
            <a:fillRect/>
          </a:stretch>
        </p:blipFill>
        <p:spPr bwMode="auto">
          <a:xfrm>
            <a:off x="8476489" y="5984240"/>
            <a:ext cx="2161031" cy="508000"/>
          </a:xfrm>
          <a:prstGeom prst="rect">
            <a:avLst/>
          </a:prstGeom>
          <a:noFill/>
          <a:ln w="9525">
            <a:noFill/>
            <a:miter lim="800000"/>
            <a:headEnd/>
            <a:tailEnd/>
          </a:ln>
        </p:spPr>
      </p:pic>
    </p:spTree>
    <p:extLst>
      <p:ext uri="{BB962C8B-B14F-4D97-AF65-F5344CB8AC3E}">
        <p14:creationId xmlns:p14="http://schemas.microsoft.com/office/powerpoint/2010/main" val="12791938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478536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400" b="1" dirty="0"/>
              <a:t>Art. 89</a:t>
            </a:r>
            <a:br>
              <a:rPr lang="it-IT" sz="4400" b="1" dirty="0"/>
            </a:br>
            <a:r>
              <a:rPr lang="it-IT" sz="4400" dirty="0"/>
              <a:t>Nessun atto del Presidente della Repubblica è valido se non è controfirmato dai Ministri proponenti, che ne assumono la responsabilità. </a:t>
            </a:r>
            <a:br>
              <a:rPr lang="it-IT" sz="4400" dirty="0"/>
            </a:br>
            <a:r>
              <a:rPr lang="it-IT" sz="4400" dirty="0"/>
              <a:t>Gli atti che hanno valore legislativo e gli altri indicati dalla legge sono controfirmati anche dal Presidente del Consiglio dei Ministri </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282951" cy="558800"/>
          </a:xfrm>
          <a:prstGeom prst="rect">
            <a:avLst/>
          </a:prstGeom>
          <a:noFill/>
          <a:ln w="9525">
            <a:noFill/>
            <a:miter lim="800000"/>
            <a:headEnd/>
            <a:tailEnd/>
          </a:ln>
        </p:spPr>
      </p:pic>
    </p:spTree>
    <p:extLst>
      <p:ext uri="{BB962C8B-B14F-4D97-AF65-F5344CB8AC3E}">
        <p14:creationId xmlns:p14="http://schemas.microsoft.com/office/powerpoint/2010/main" val="2118736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467360"/>
            <a:ext cx="10962640" cy="518160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3200" b="1" dirty="0"/>
              <a:t>Art. 104</a:t>
            </a:r>
            <a:r>
              <a:rPr lang="it-IT" sz="4400" b="1" dirty="0"/>
              <a:t/>
            </a:r>
            <a:br>
              <a:rPr lang="it-IT" sz="4400" b="1" dirty="0"/>
            </a:br>
            <a:r>
              <a:rPr lang="it-IT" sz="2800" dirty="0"/>
              <a:t>La magistratura costituisce un ordine autonomo e indipendente da ogni altro potere. Il Consiglio superiore della magistratura è presieduto dal Presidente della Repubblica. Ne fanno parte di diritto il primo presidente e il procuratore generale della Corte di cassazione. Gli altri componenti sono eletti per due terzi da tutti i magistrati ordinari tra gli appartenenti alle varie categorie, e per un terzo dal Parlamento in seduta comune tra professori ordinari di università in materie giuridiche ed avvocati dopo quindici anni di esercizio. Il Consiglio elegge un vicepresidente fra i componenti designati dal Parlamento. I membri elettivi del Consiglio durano in carica quattro anni e non sono immediatamente rieleggibili. Non possono, finché sono in carica, essere iscritti negli albi professionali, né far parte del Parlamento o di un Consiglio regionale.</a:t>
            </a:r>
          </a:p>
        </p:txBody>
      </p:sp>
      <p:pic>
        <p:nvPicPr>
          <p:cNvPr id="4" name="Immagine 3" descr="Descrizione: Descrizione: Descrizione: logo_agora"/>
          <p:cNvPicPr/>
          <p:nvPr/>
        </p:nvPicPr>
        <p:blipFill>
          <a:blip r:embed="rId2" r:link="rId3" cstate="print"/>
          <a:srcRect/>
          <a:stretch>
            <a:fillRect/>
          </a:stretch>
        </p:blipFill>
        <p:spPr bwMode="auto">
          <a:xfrm>
            <a:off x="8476489" y="6004560"/>
            <a:ext cx="2282951" cy="487680"/>
          </a:xfrm>
          <a:prstGeom prst="rect">
            <a:avLst/>
          </a:prstGeom>
          <a:noFill/>
          <a:ln w="9525">
            <a:noFill/>
            <a:miter lim="800000"/>
            <a:headEnd/>
            <a:tailEnd/>
          </a:ln>
        </p:spPr>
      </p:pic>
    </p:spTree>
    <p:extLst>
      <p:ext uri="{BB962C8B-B14F-4D97-AF65-F5344CB8AC3E}">
        <p14:creationId xmlns:p14="http://schemas.microsoft.com/office/powerpoint/2010/main" val="257836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478536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anchor="ctr">
            <a:noAutofit/>
          </a:bodyPr>
          <a:lstStyle/>
          <a:p>
            <a:r>
              <a:rPr lang="it-IT" sz="4400" b="1" dirty="0"/>
              <a:t>Art. </a:t>
            </a:r>
            <a:r>
              <a:rPr lang="it-IT" sz="4400" b="1" dirty="0" smtClean="0"/>
              <a:t>28</a:t>
            </a:r>
            <a:r>
              <a:rPr lang="it-IT" sz="4400" dirty="0"/>
              <a:t/>
            </a:r>
            <a:br>
              <a:rPr lang="it-IT" sz="4400" dirty="0"/>
            </a:br>
            <a:r>
              <a:rPr lang="it-IT" sz="4400" dirty="0"/>
              <a:t>I funzionari e i dipendenti dello Stato e degli enti pubblici sono direttamente responsabili, secondo le leggi penali, civili e amministrative, degli atti compiuti in violazione di diritti. In tali casi la responsabilità civile si estende allo Stato e agli enti pubblici. </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282951" cy="558800"/>
          </a:xfrm>
          <a:prstGeom prst="rect">
            <a:avLst/>
          </a:prstGeom>
          <a:noFill/>
          <a:ln w="9525">
            <a:noFill/>
            <a:miter lim="800000"/>
            <a:headEnd/>
            <a:tailEnd/>
          </a:ln>
        </p:spPr>
      </p:pic>
    </p:spTree>
    <p:extLst>
      <p:ext uri="{BB962C8B-B14F-4D97-AF65-F5344CB8AC3E}">
        <p14:creationId xmlns:p14="http://schemas.microsoft.com/office/powerpoint/2010/main" val="2400360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Descrizione: Descrizione: Descrizione: logo_agora"/>
          <p:cNvPicPr/>
          <p:nvPr/>
        </p:nvPicPr>
        <p:blipFill>
          <a:blip r:embed="rId2" r:link="rId3" cstate="print"/>
          <a:srcRect/>
          <a:stretch>
            <a:fillRect/>
          </a:stretch>
        </p:blipFill>
        <p:spPr bwMode="auto">
          <a:xfrm>
            <a:off x="8476489" y="5760720"/>
            <a:ext cx="2608071" cy="731520"/>
          </a:xfrm>
          <a:prstGeom prst="rect">
            <a:avLst/>
          </a:prstGeom>
          <a:noFill/>
          <a:ln w="9525">
            <a:noFill/>
            <a:miter lim="800000"/>
            <a:headEnd/>
            <a:tailEnd/>
          </a:ln>
        </p:spPr>
      </p:pic>
      <p:sp>
        <p:nvSpPr>
          <p:cNvPr id="4" name="CasellaDiTesto 3"/>
          <p:cNvSpPr txBox="1"/>
          <p:nvPr/>
        </p:nvSpPr>
        <p:spPr>
          <a:xfrm>
            <a:off x="1686560" y="1330960"/>
            <a:ext cx="762000" cy="646331"/>
          </a:xfrm>
          <a:prstGeom prst="rect">
            <a:avLst/>
          </a:prstGeom>
          <a:solidFill>
            <a:srgbClr val="0070C0"/>
          </a:solidFill>
        </p:spPr>
        <p:txBody>
          <a:bodyPr wrap="square" rtlCol="0">
            <a:spAutoFit/>
          </a:bodyPr>
          <a:lstStyle/>
          <a:p>
            <a:r>
              <a:rPr lang="it-IT" sz="3600" b="1" dirty="0" smtClean="0">
                <a:solidFill>
                  <a:schemeClr val="bg1"/>
                </a:solidFill>
                <a:latin typeface="Consolas" panose="020B0609020204030204" pitchFamily="49" charset="0"/>
                <a:cs typeface="Consolas" panose="020B0609020204030204" pitchFamily="49" charset="0"/>
              </a:rPr>
              <a:t>2.</a:t>
            </a:r>
            <a:endParaRPr lang="it-IT" sz="3600" b="1" dirty="0">
              <a:solidFill>
                <a:schemeClr val="bg1"/>
              </a:solidFill>
              <a:latin typeface="Consolas" panose="020B0609020204030204" pitchFamily="49" charset="0"/>
              <a:cs typeface="Consolas" panose="020B0609020204030204" pitchFamily="49" charset="0"/>
            </a:endParaRPr>
          </a:p>
        </p:txBody>
      </p:sp>
      <p:sp>
        <p:nvSpPr>
          <p:cNvPr id="5" name="CasellaDiTesto 4"/>
          <p:cNvSpPr txBox="1"/>
          <p:nvPr/>
        </p:nvSpPr>
        <p:spPr>
          <a:xfrm>
            <a:off x="1534160" y="2275840"/>
            <a:ext cx="9550400" cy="1754326"/>
          </a:xfrm>
          <a:prstGeom prst="rect">
            <a:avLst/>
          </a:prstGeom>
          <a:noFill/>
        </p:spPr>
        <p:txBody>
          <a:bodyPr wrap="square" rtlCol="0">
            <a:spAutoFit/>
          </a:bodyPr>
          <a:lstStyle/>
          <a:p>
            <a:r>
              <a:rPr lang="it-IT" sz="5400" b="1" dirty="0" smtClean="0">
                <a:solidFill>
                  <a:srgbClr val="0070C0"/>
                </a:solidFill>
                <a:latin typeface="Consolas" panose="020B0609020204030204" pitchFamily="49" charset="0"/>
                <a:cs typeface="Consolas" panose="020B0609020204030204" pitchFamily="49" charset="0"/>
              </a:rPr>
              <a:t>Ordinamento </a:t>
            </a:r>
          </a:p>
          <a:p>
            <a:r>
              <a:rPr lang="it-IT" sz="5400" b="1" dirty="0" smtClean="0">
                <a:solidFill>
                  <a:srgbClr val="0070C0"/>
                </a:solidFill>
                <a:latin typeface="Consolas" panose="020B0609020204030204" pitchFamily="49" charset="0"/>
                <a:cs typeface="Consolas" panose="020B0609020204030204" pitchFamily="49" charset="0"/>
              </a:rPr>
              <a:t>degli </a:t>
            </a:r>
            <a:r>
              <a:rPr lang="it-IT" sz="5400" b="1" dirty="0">
                <a:solidFill>
                  <a:srgbClr val="0070C0"/>
                </a:solidFill>
                <a:latin typeface="Consolas" panose="020B0609020204030204" pitchFamily="49" charset="0"/>
                <a:cs typeface="Consolas" panose="020B0609020204030204" pitchFamily="49" charset="0"/>
              </a:rPr>
              <a:t>enti locali</a:t>
            </a:r>
            <a:endParaRPr lang="it-IT" sz="5400" b="1" dirty="0">
              <a:solidFill>
                <a:srgbClr val="0070C0"/>
              </a:solidFill>
              <a:latin typeface="Consolas" panose="020B0609020204030204" pitchFamily="49" charset="0"/>
              <a:cs typeface="Consolas" panose="020B0609020204030204" pitchFamily="49" charset="0"/>
            </a:endParaRPr>
          </a:p>
        </p:txBody>
      </p:sp>
      <p:cxnSp>
        <p:nvCxnSpPr>
          <p:cNvPr id="7" name="Connettore 1 6"/>
          <p:cNvCxnSpPr/>
          <p:nvPr/>
        </p:nvCxnSpPr>
        <p:spPr>
          <a:xfrm flipV="1">
            <a:off x="1564640" y="4511040"/>
            <a:ext cx="9489440" cy="40640"/>
          </a:xfrm>
          <a:prstGeom prst="line">
            <a:avLst/>
          </a:prstGeom>
          <a:ln w="25400" cmpd="sng">
            <a:solidFill>
              <a:srgbClr val="007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004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22224"/>
            <a:ext cx="10962640" cy="520192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anchor="ctr">
            <a:noAutofit/>
          </a:bodyPr>
          <a:lstStyle/>
          <a:p>
            <a:r>
              <a:rPr lang="it-IT" sz="2000" b="1" dirty="0" smtClean="0"/>
              <a:t/>
            </a:r>
            <a:br>
              <a:rPr lang="it-IT" sz="2000" b="1" dirty="0" smtClean="0"/>
            </a:br>
            <a:r>
              <a:rPr lang="it-IT" sz="2000" b="1" dirty="0" smtClean="0"/>
              <a:t>Art</a:t>
            </a:r>
            <a:r>
              <a:rPr lang="it-IT" sz="2000" b="1" dirty="0"/>
              <a:t>. </a:t>
            </a:r>
            <a:r>
              <a:rPr lang="it-IT" sz="2000" b="1" dirty="0" smtClean="0"/>
              <a:t>119 </a:t>
            </a:r>
            <a:br>
              <a:rPr lang="it-IT" sz="2000" b="1" dirty="0" smtClean="0"/>
            </a:br>
            <a:r>
              <a:rPr lang="it-IT" sz="2000" dirty="0"/>
              <a:t>I </a:t>
            </a:r>
            <a:r>
              <a:rPr lang="it-IT" sz="2000" dirty="0"/>
              <a:t>Comuni, le Province, le Città metropolitane e le Regioni hanno autonomia finanziaria di entrata e di spesa. </a:t>
            </a:r>
            <a:br>
              <a:rPr lang="it-IT" sz="2000" dirty="0"/>
            </a:br>
            <a:r>
              <a:rPr lang="it-IT" sz="2000" dirty="0"/>
              <a:t>I Comuni, le Province, le Città metropolitane e le Regioni hanno risorse autonome. Stabiliscono e applicano tributi ed entrate propri, in armonia con la Costituzione e secondo i principi di coordinamento della finanza pubblica e del sistema tributario. Dispongono di compartecipazioni al gettito di tributi erariali riferibile al loro territorio. </a:t>
            </a:r>
            <a:r>
              <a:rPr lang="it-IT" sz="2000" dirty="0"/>
              <a:t>La </a:t>
            </a:r>
            <a:r>
              <a:rPr lang="it-IT" sz="2000" dirty="0"/>
              <a:t>legge dello Stato istituisce un fondo perequativo, senza vincoli di destinazione, per i territori con minore capacità fiscale per abitante. </a:t>
            </a:r>
            <a:br>
              <a:rPr lang="it-IT" sz="2000" dirty="0"/>
            </a:br>
            <a:r>
              <a:rPr lang="it-IT" sz="2000" dirty="0"/>
              <a:t>Le risorse derivanti dalle fonti di cui ai commi precedenti consentono ai Comuni, alle Province, alle Città metropolitane e alle Regioni di finanziare integralmente le funzioni pubbliche loro attribuite. </a:t>
            </a:r>
            <a:r>
              <a:rPr lang="it-IT" sz="2000" dirty="0"/>
              <a:t/>
            </a:r>
            <a:br>
              <a:rPr lang="it-IT" sz="2000" dirty="0"/>
            </a:br>
            <a:r>
              <a:rPr lang="it-IT" sz="2000" dirty="0"/>
              <a:t>Per promuovere lo sviluppo economico, la coesione e la solidarietà sociale, per rimuovere gli squilibri economici e sociali, per favorire l’effettivo esercizio dei diritti della persona, o per provvedere a scopi diversi dal normale esercizio delle loro funzioni, lo Stato destina risorse aggiuntive ed effettua interventi speciali in favore di determinati Comuni, Province, Città metropolitane e Regioni. </a:t>
            </a:r>
            <a:br>
              <a:rPr lang="it-IT" sz="2000" dirty="0"/>
            </a:br>
            <a:r>
              <a:rPr lang="it-IT" sz="2000" dirty="0"/>
              <a:t>I Comuni, le Province, le Città metropolitane e le Regioni hanno un proprio patrimonio, attribuito secondo i principi generali determinati dalla legge dello Stato. </a:t>
            </a:r>
            <a:br>
              <a:rPr lang="it-IT" sz="2000" dirty="0"/>
            </a:br>
            <a:r>
              <a:rPr lang="it-IT" sz="2000" dirty="0"/>
              <a:t>Possono ricorrere all’indebitamento solo per finanziare spese di investimento. È esclusa ogni garanzia dello Stato sui prestiti dagli stessi contratti. </a:t>
            </a:r>
            <a:r>
              <a:rPr lang="it-IT" sz="2000" dirty="0"/>
              <a:t/>
            </a:r>
            <a:br>
              <a:rPr lang="it-IT" sz="2000" dirty="0"/>
            </a:br>
            <a:endParaRPr lang="it-IT" sz="2000" dirty="0"/>
          </a:p>
        </p:txBody>
      </p:sp>
      <p:pic>
        <p:nvPicPr>
          <p:cNvPr id="4" name="Immagine 3" descr="Descrizione: Descrizione: Descrizione: logo_agora"/>
          <p:cNvPicPr/>
          <p:nvPr/>
        </p:nvPicPr>
        <p:blipFill>
          <a:blip r:embed="rId2" r:link="rId3" cstate="print"/>
          <a:srcRect/>
          <a:stretch>
            <a:fillRect/>
          </a:stretch>
        </p:blipFill>
        <p:spPr bwMode="auto">
          <a:xfrm>
            <a:off x="8476489" y="5980176"/>
            <a:ext cx="2295143" cy="512064"/>
          </a:xfrm>
          <a:prstGeom prst="rect">
            <a:avLst/>
          </a:prstGeom>
          <a:noFill/>
          <a:ln w="9525">
            <a:noFill/>
            <a:miter lim="800000"/>
            <a:headEnd/>
            <a:tailEnd/>
          </a:ln>
        </p:spPr>
      </p:pic>
    </p:spTree>
    <p:extLst>
      <p:ext uri="{BB962C8B-B14F-4D97-AF65-F5344CB8AC3E}">
        <p14:creationId xmlns:p14="http://schemas.microsoft.com/office/powerpoint/2010/main" val="10995180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510032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anchor="ctr">
            <a:noAutofit/>
          </a:bodyPr>
          <a:lstStyle/>
          <a:p>
            <a:r>
              <a:rPr lang="it-IT" sz="4000" dirty="0"/>
              <a:t>Il Consiglio dura in carica due anni. È eletto dai sindaci e dai Consiglieri comunali tra i sindaci e i consiglieri comunali in carica. </a:t>
            </a:r>
            <a:br>
              <a:rPr lang="it-IT" sz="4000" dirty="0"/>
            </a:br>
            <a:r>
              <a:rPr lang="it-IT" sz="4000" dirty="0"/>
              <a:t>Il Consiglio provinciale è composto dal Presidente e da 16 componenti nelle province con popolazione superiore a 700.000 abitanti, da 12 componenti nelle province con popolazione da 300.000 a 700.000 abitanti e da 10 componenti nelle province con popolazione fino a 300 abitanti. </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282951" cy="558800"/>
          </a:xfrm>
          <a:prstGeom prst="rect">
            <a:avLst/>
          </a:prstGeom>
          <a:noFill/>
          <a:ln w="9525">
            <a:noFill/>
            <a:miter lim="800000"/>
            <a:headEnd/>
            <a:tailEnd/>
          </a:ln>
        </p:spPr>
      </p:pic>
    </p:spTree>
    <p:extLst>
      <p:ext uri="{BB962C8B-B14F-4D97-AF65-F5344CB8AC3E}">
        <p14:creationId xmlns:p14="http://schemas.microsoft.com/office/powerpoint/2010/main" val="24410875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4863592"/>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anchor="ctr">
            <a:noAutofit/>
          </a:bodyPr>
          <a:lstStyle/>
          <a:p>
            <a:r>
              <a:rPr lang="it-IT" sz="4400" dirty="0"/>
              <a:t>Il sindaco metropolitano rappresenta l’ente, convoca e presiede il consiglio metropolitano e la conferenza metropolitana, sovrintende al funzionamento dei servizi e degli uffici e all’esecuzione degli atti; esercita le altre funzioni attribuite dallo statuto. </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282951" cy="558800"/>
          </a:xfrm>
          <a:prstGeom prst="rect">
            <a:avLst/>
          </a:prstGeom>
          <a:noFill/>
          <a:ln w="9525">
            <a:noFill/>
            <a:miter lim="800000"/>
            <a:headEnd/>
            <a:tailEnd/>
          </a:ln>
        </p:spPr>
      </p:pic>
    </p:spTree>
    <p:extLst>
      <p:ext uri="{BB962C8B-B14F-4D97-AF65-F5344CB8AC3E}">
        <p14:creationId xmlns:p14="http://schemas.microsoft.com/office/powerpoint/2010/main" val="108910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5009896"/>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anchor="ctr">
            <a:noAutofit/>
          </a:bodyPr>
          <a:lstStyle/>
          <a:p>
            <a:r>
              <a:rPr lang="it-IT" sz="2800" dirty="0"/>
              <a:t>Il consiglio metropolitano è l’organo di indirizzo e controllo, propone alla conferenza lo statuto e le sue modifiche, approva regolamenti, piani e programmi; approva o adotta ogni altro atto ad esse sottoposto dal sindaco metropolitano; esercita altre funzioni attribuite dallo statuto. Su proposta del Sindaco metropolitano, il consiglio adotta gli schemi di bilancio da sottoporre al parere della conferenza metropolitana. A seguito del parere espresso dalla conferenza metropolitana con i voti che rappresentino almeno un terzo dei comuni compresi nella città metropolitana e la maggioranza della popolazione complessivamente residente, il consiglio approva in via definitiva i bilanci dell’ente. La conferenza metropolitana ha poteri propositivi e consultivi, secondo quanto disposto dallo statuto, nonché i poteri di cui al comma 9.</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282951" cy="558800"/>
          </a:xfrm>
          <a:prstGeom prst="rect">
            <a:avLst/>
          </a:prstGeom>
          <a:noFill/>
          <a:ln w="9525">
            <a:noFill/>
            <a:miter lim="800000"/>
            <a:headEnd/>
            <a:tailEnd/>
          </a:ln>
        </p:spPr>
      </p:pic>
    </p:spTree>
    <p:extLst>
      <p:ext uri="{BB962C8B-B14F-4D97-AF65-F5344CB8AC3E}">
        <p14:creationId xmlns:p14="http://schemas.microsoft.com/office/powerpoint/2010/main" val="41517111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5009896"/>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anchor="ctr">
            <a:noAutofit/>
          </a:bodyPr>
          <a:lstStyle/>
          <a:p>
            <a:r>
              <a:rPr lang="it-IT" sz="4400" dirty="0"/>
              <a:t>La conferenza metropolitana adotta o respinge lo statuto e le sue modifiche proposte dal consiglio metropolitano con i voti che rappresentino almeno un terzo dei comuni compresi nella città metropolitana e la maggioranza della popolazione complessiva residente. </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282951" cy="558800"/>
          </a:xfrm>
          <a:prstGeom prst="rect">
            <a:avLst/>
          </a:prstGeom>
          <a:noFill/>
          <a:ln w="9525">
            <a:noFill/>
            <a:miter lim="800000"/>
            <a:headEnd/>
            <a:tailEnd/>
          </a:ln>
        </p:spPr>
      </p:pic>
    </p:spTree>
    <p:extLst>
      <p:ext uri="{BB962C8B-B14F-4D97-AF65-F5344CB8AC3E}">
        <p14:creationId xmlns:p14="http://schemas.microsoft.com/office/powerpoint/2010/main" val="1145488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Descrizione: Descrizione: Descrizione: logo_agora"/>
          <p:cNvPicPr/>
          <p:nvPr/>
        </p:nvPicPr>
        <p:blipFill>
          <a:blip r:embed="rId2" r:link="rId3" cstate="print"/>
          <a:srcRect/>
          <a:stretch>
            <a:fillRect/>
          </a:stretch>
        </p:blipFill>
        <p:spPr bwMode="auto">
          <a:xfrm>
            <a:off x="8476489" y="5760720"/>
            <a:ext cx="2608071" cy="731520"/>
          </a:xfrm>
          <a:prstGeom prst="rect">
            <a:avLst/>
          </a:prstGeom>
          <a:noFill/>
          <a:ln w="9525">
            <a:noFill/>
            <a:miter lim="800000"/>
            <a:headEnd/>
            <a:tailEnd/>
          </a:ln>
        </p:spPr>
      </p:pic>
      <p:sp>
        <p:nvSpPr>
          <p:cNvPr id="4" name="CasellaDiTesto 3"/>
          <p:cNvSpPr txBox="1"/>
          <p:nvPr/>
        </p:nvSpPr>
        <p:spPr>
          <a:xfrm>
            <a:off x="1686560" y="1330960"/>
            <a:ext cx="762000" cy="646331"/>
          </a:xfrm>
          <a:prstGeom prst="rect">
            <a:avLst/>
          </a:prstGeom>
          <a:solidFill>
            <a:srgbClr val="0070C0"/>
          </a:solidFill>
        </p:spPr>
        <p:txBody>
          <a:bodyPr wrap="square" rtlCol="0">
            <a:spAutoFit/>
          </a:bodyPr>
          <a:lstStyle/>
          <a:p>
            <a:r>
              <a:rPr lang="it-IT" sz="3600" b="1" dirty="0">
                <a:solidFill>
                  <a:schemeClr val="bg1"/>
                </a:solidFill>
                <a:latin typeface="Consolas" panose="020B0609020204030204" pitchFamily="49" charset="0"/>
                <a:cs typeface="Consolas" panose="020B0609020204030204" pitchFamily="49" charset="0"/>
              </a:rPr>
              <a:t>1.</a:t>
            </a:r>
          </a:p>
        </p:txBody>
      </p:sp>
      <p:sp>
        <p:nvSpPr>
          <p:cNvPr id="5" name="CasellaDiTesto 4"/>
          <p:cNvSpPr txBox="1"/>
          <p:nvPr/>
        </p:nvSpPr>
        <p:spPr>
          <a:xfrm>
            <a:off x="1534160" y="2275840"/>
            <a:ext cx="9550400" cy="1754326"/>
          </a:xfrm>
          <a:prstGeom prst="rect">
            <a:avLst/>
          </a:prstGeom>
          <a:noFill/>
        </p:spPr>
        <p:txBody>
          <a:bodyPr wrap="square" rtlCol="0">
            <a:spAutoFit/>
          </a:bodyPr>
          <a:lstStyle/>
          <a:p>
            <a:r>
              <a:rPr lang="it-IT" sz="5400" b="1" dirty="0" smtClean="0">
                <a:solidFill>
                  <a:srgbClr val="0070C0"/>
                </a:solidFill>
                <a:latin typeface="Consolas" panose="020B0609020204030204" pitchFamily="49" charset="0"/>
                <a:cs typeface="Consolas" panose="020B0609020204030204" pitchFamily="49" charset="0"/>
              </a:rPr>
              <a:t>I pilastri della democrazia </a:t>
            </a:r>
            <a:endParaRPr lang="it-IT" sz="5400" b="1" dirty="0">
              <a:solidFill>
                <a:srgbClr val="0070C0"/>
              </a:solidFill>
              <a:latin typeface="Consolas" panose="020B0609020204030204" pitchFamily="49" charset="0"/>
              <a:cs typeface="Consolas" panose="020B0609020204030204" pitchFamily="49" charset="0"/>
            </a:endParaRPr>
          </a:p>
        </p:txBody>
      </p:sp>
      <p:cxnSp>
        <p:nvCxnSpPr>
          <p:cNvPr id="7" name="Connettore 1 6"/>
          <p:cNvCxnSpPr/>
          <p:nvPr/>
        </p:nvCxnSpPr>
        <p:spPr>
          <a:xfrm flipV="1">
            <a:off x="1564640" y="4511040"/>
            <a:ext cx="9489440" cy="40640"/>
          </a:xfrm>
          <a:prstGeom prst="line">
            <a:avLst/>
          </a:prstGeom>
          <a:ln w="25400" cmpd="sng">
            <a:solidFill>
              <a:srgbClr val="0070C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1367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olo 1"/>
          <p:cNvSpPr>
            <a:spLocks noGrp="1"/>
          </p:cNvSpPr>
          <p:nvPr>
            <p:ph type="ctrTitle"/>
          </p:nvPr>
        </p:nvSpPr>
        <p:spPr>
          <a:xfrm>
            <a:off x="660400" y="477520"/>
            <a:ext cx="10850880" cy="508000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400" b="1" dirty="0"/>
              <a:t>Art. 5</a:t>
            </a:r>
            <a:br>
              <a:rPr lang="it-IT" sz="4400" b="1" dirty="0"/>
            </a:br>
            <a:r>
              <a:rPr lang="it-IT" sz="4400" dirty="0"/>
              <a:t>La Repubblica, una e indivisibile, riconosce e promuove le autonomie locali; attua nei servizi che dipendono dallo Stato il più ampio decentramento amministrativo; adegua i principi ed i metodi della sua legislazione alle esigenze dell’autonomia e del decentramento</a:t>
            </a:r>
          </a:p>
        </p:txBody>
      </p:sp>
      <p:pic>
        <p:nvPicPr>
          <p:cNvPr id="4" name="Immagine 3" descr="Descrizione: Descrizione: Descrizione: logo_agora"/>
          <p:cNvPicPr/>
          <p:nvPr/>
        </p:nvPicPr>
        <p:blipFill>
          <a:blip r:embed="rId3" r:link="rId4" cstate="print"/>
          <a:srcRect/>
          <a:stretch>
            <a:fillRect/>
          </a:stretch>
        </p:blipFill>
        <p:spPr bwMode="auto">
          <a:xfrm>
            <a:off x="8476489" y="5892800"/>
            <a:ext cx="2415031" cy="599440"/>
          </a:xfrm>
          <a:prstGeom prst="rect">
            <a:avLst/>
          </a:prstGeom>
          <a:noFill/>
          <a:ln w="9525">
            <a:noFill/>
            <a:miter lim="800000"/>
            <a:headEnd/>
            <a:tailEnd/>
          </a:ln>
        </p:spPr>
      </p:pic>
    </p:spTree>
    <p:extLst>
      <p:ext uri="{BB962C8B-B14F-4D97-AF65-F5344CB8AC3E}">
        <p14:creationId xmlns:p14="http://schemas.microsoft.com/office/powerpoint/2010/main" val="338202327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484632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400" b="1" dirty="0"/>
              <a:t>Art. 2</a:t>
            </a:r>
            <a:br>
              <a:rPr lang="it-IT" sz="4400" b="1" dirty="0"/>
            </a:br>
            <a:r>
              <a:rPr lang="it-IT" sz="4400" dirty="0"/>
              <a:t>La Repubblica riconosce e garantisce i diritti inviolabili dell’uomo, sia come singolo sia nelle formazioni sociali ove si svolge la sua personalità, e richiede l’adempimento dei doveri inderogabili di solidarietà politica, economica e sociale</a:t>
            </a:r>
          </a:p>
        </p:txBody>
      </p:sp>
      <p:pic>
        <p:nvPicPr>
          <p:cNvPr id="4" name="Immagine 3" descr="Descrizione: Descrizione: Descrizione: logo_agora"/>
          <p:cNvPicPr/>
          <p:nvPr/>
        </p:nvPicPr>
        <p:blipFill>
          <a:blip r:embed="rId2" r:link="rId3" cstate="print"/>
          <a:srcRect/>
          <a:stretch>
            <a:fillRect/>
          </a:stretch>
        </p:blipFill>
        <p:spPr bwMode="auto">
          <a:xfrm>
            <a:off x="8476489" y="5862320"/>
            <a:ext cx="2425191" cy="629920"/>
          </a:xfrm>
          <a:prstGeom prst="rect">
            <a:avLst/>
          </a:prstGeom>
          <a:noFill/>
          <a:ln w="9525">
            <a:noFill/>
            <a:miter lim="800000"/>
            <a:headEnd/>
            <a:tailEnd/>
          </a:ln>
        </p:spPr>
      </p:pic>
    </p:spTree>
    <p:extLst>
      <p:ext uri="{BB962C8B-B14F-4D97-AF65-F5344CB8AC3E}">
        <p14:creationId xmlns:p14="http://schemas.microsoft.com/office/powerpoint/2010/main" val="629732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09600" y="345440"/>
            <a:ext cx="10942320" cy="530352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3400" b="1" dirty="0"/>
              <a:t>Art. 3 </a:t>
            </a:r>
            <a:br>
              <a:rPr lang="it-IT" sz="3400" b="1" dirty="0"/>
            </a:br>
            <a:r>
              <a:rPr lang="it-IT" sz="3400" dirty="0"/>
              <a:t>Tutti i cittadini hanno pari dignità sociale e sono eguali avanti alla legge, senza distinzione di sesso, di razza, di lingua, di religione, di opinioni politiche, di condizioni personali e sociali. </a:t>
            </a:r>
            <a:br>
              <a:rPr lang="it-IT" sz="3400" dirty="0"/>
            </a:br>
            <a:r>
              <a:rPr lang="it-IT" sz="3400" dirty="0"/>
              <a:t>È compito della Repubblica rimuovere gli ostacoli di ordine economico e sociale, che, limitando di fatto la libertà e l’eguaglianza dei cittadini, impediscono il pieno sviluppo della persona umana e l’effettiva partecipazione di tutti i lavoratori all’organizzazione politica, economica e sociale del Paese.</a:t>
            </a:r>
          </a:p>
        </p:txBody>
      </p:sp>
      <p:pic>
        <p:nvPicPr>
          <p:cNvPr id="4" name="Immagine 3" descr="Descrizione: Descrizione: Descrizione: logo_agora"/>
          <p:cNvPicPr/>
          <p:nvPr/>
        </p:nvPicPr>
        <p:blipFill>
          <a:blip r:embed="rId2" r:link="rId3" cstate="print"/>
          <a:srcRect/>
          <a:stretch>
            <a:fillRect/>
          </a:stretch>
        </p:blipFill>
        <p:spPr bwMode="auto">
          <a:xfrm>
            <a:off x="8476489" y="5882640"/>
            <a:ext cx="2384551" cy="609600"/>
          </a:xfrm>
          <a:prstGeom prst="rect">
            <a:avLst/>
          </a:prstGeom>
          <a:noFill/>
          <a:ln w="9525">
            <a:noFill/>
            <a:miter lim="800000"/>
            <a:headEnd/>
            <a:tailEnd/>
          </a:ln>
        </p:spPr>
      </p:pic>
    </p:spTree>
    <p:extLst>
      <p:ext uri="{BB962C8B-B14F-4D97-AF65-F5344CB8AC3E}">
        <p14:creationId xmlns:p14="http://schemas.microsoft.com/office/powerpoint/2010/main" val="1192373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58800"/>
            <a:ext cx="10962640" cy="491744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400" b="1" dirty="0"/>
              <a:t>Art. 4 </a:t>
            </a:r>
            <a:br>
              <a:rPr lang="it-IT" sz="4400" b="1" dirty="0"/>
            </a:br>
            <a:r>
              <a:rPr lang="it-IT" sz="4400" dirty="0"/>
              <a:t>La Repubblica riconosce a tutti i cittadini il diritto al lavoro e promuove le condizioni che rendano effettivo questo diritto. </a:t>
            </a:r>
            <a:br>
              <a:rPr lang="it-IT" sz="4400" dirty="0"/>
            </a:br>
            <a:r>
              <a:rPr lang="it-IT" sz="4400" dirty="0"/>
              <a:t>Ogni cittadino ha il dovere di svolgere, secondo le proprie possibilità e la propria scelta, un’attività o una funzione che concorra al progresso materiale o spirituale della società. </a:t>
            </a:r>
          </a:p>
        </p:txBody>
      </p:sp>
      <p:pic>
        <p:nvPicPr>
          <p:cNvPr id="4" name="Immagine 3" descr="Descrizione: Descrizione: Descrizione: logo_agora"/>
          <p:cNvPicPr/>
          <p:nvPr/>
        </p:nvPicPr>
        <p:blipFill>
          <a:blip r:embed="rId2" r:link="rId3" cstate="print"/>
          <a:srcRect/>
          <a:stretch>
            <a:fillRect/>
          </a:stretch>
        </p:blipFill>
        <p:spPr bwMode="auto">
          <a:xfrm>
            <a:off x="8476489" y="5852160"/>
            <a:ext cx="2303271" cy="640080"/>
          </a:xfrm>
          <a:prstGeom prst="rect">
            <a:avLst/>
          </a:prstGeom>
          <a:noFill/>
          <a:ln w="9525">
            <a:noFill/>
            <a:miter lim="800000"/>
            <a:headEnd/>
            <a:tailEnd/>
          </a:ln>
        </p:spPr>
      </p:pic>
    </p:spTree>
    <p:extLst>
      <p:ext uri="{BB962C8B-B14F-4D97-AF65-F5344CB8AC3E}">
        <p14:creationId xmlns:p14="http://schemas.microsoft.com/office/powerpoint/2010/main" val="3877373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436880"/>
            <a:ext cx="10962640" cy="502920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400" b="1" dirty="0"/>
              <a:t>Art. 41 </a:t>
            </a:r>
            <a:br>
              <a:rPr lang="it-IT" sz="4400" b="1" dirty="0"/>
            </a:br>
            <a:r>
              <a:rPr lang="it-IT" sz="4000" dirty="0"/>
              <a:t>L’iniziativa economica privata è libera. </a:t>
            </a:r>
            <a:br>
              <a:rPr lang="it-IT" sz="4000" dirty="0"/>
            </a:br>
            <a:r>
              <a:rPr lang="it-IT" sz="4000" dirty="0"/>
              <a:t>Non può svolgersi in contrasto con l’utilità sociale o in modo da recare danno alla sicurezza, alla libertà, alla dignità umana. </a:t>
            </a:r>
            <a:br>
              <a:rPr lang="it-IT" sz="4000" dirty="0"/>
            </a:br>
            <a:r>
              <a:rPr lang="it-IT" sz="4000" dirty="0"/>
              <a:t>La legge determina i programmi e i controlli opportuni perché l’attività economica pubblica e privata possa essere indirizzata e coordinata a fini sociali. </a:t>
            </a:r>
          </a:p>
        </p:txBody>
      </p:sp>
      <p:pic>
        <p:nvPicPr>
          <p:cNvPr id="4" name="Immagine 3" descr="Descrizione: Descrizione: Descrizione: logo_agora"/>
          <p:cNvPicPr/>
          <p:nvPr/>
        </p:nvPicPr>
        <p:blipFill>
          <a:blip r:embed="rId2" r:link="rId3" cstate="print"/>
          <a:srcRect/>
          <a:stretch>
            <a:fillRect/>
          </a:stretch>
        </p:blipFill>
        <p:spPr bwMode="auto">
          <a:xfrm>
            <a:off x="8476489" y="5933440"/>
            <a:ext cx="2181351" cy="558800"/>
          </a:xfrm>
          <a:prstGeom prst="rect">
            <a:avLst/>
          </a:prstGeom>
          <a:noFill/>
          <a:ln w="9525">
            <a:noFill/>
            <a:miter lim="800000"/>
            <a:headEnd/>
            <a:tailEnd/>
          </a:ln>
        </p:spPr>
      </p:pic>
    </p:spTree>
    <p:extLst>
      <p:ext uri="{BB962C8B-B14F-4D97-AF65-F5344CB8AC3E}">
        <p14:creationId xmlns:p14="http://schemas.microsoft.com/office/powerpoint/2010/main" val="4267602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0080" y="568960"/>
            <a:ext cx="10962640" cy="502920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4000" b="1" dirty="0"/>
              <a:t>Art. 42 </a:t>
            </a:r>
            <a:r>
              <a:rPr lang="it-IT" sz="4400" b="1" dirty="0"/>
              <a:t/>
            </a:r>
            <a:br>
              <a:rPr lang="it-IT" sz="4400" b="1" dirty="0"/>
            </a:br>
            <a:r>
              <a:rPr lang="it-IT" sz="3200" dirty="0"/>
              <a:t>La proprietà è pubblica o privata. I beni economici appartengono allo Stato, ad enti o a privati. </a:t>
            </a:r>
            <a:br>
              <a:rPr lang="it-IT" sz="3200" dirty="0"/>
            </a:br>
            <a:r>
              <a:rPr lang="it-IT" sz="3200" dirty="0"/>
              <a:t>La proprietà privata è riconosciuta e garantita dalla legge, che ne determina i modi di acquisto, di godimento e i limiti allo scopo di assicurarne la funzione sociale e di renderla accessibile a tutti. </a:t>
            </a:r>
            <a:br>
              <a:rPr lang="it-IT" sz="3200" dirty="0"/>
            </a:br>
            <a:r>
              <a:rPr lang="it-IT" sz="3200" dirty="0"/>
              <a:t>La proprietà privata può essere, nei casi preveduti dalla legge, e salvo indennizzo, espropriata per motivi d’interesse generale. </a:t>
            </a:r>
            <a:br>
              <a:rPr lang="it-IT" sz="3200" dirty="0"/>
            </a:br>
            <a:r>
              <a:rPr lang="it-IT" sz="3200" dirty="0"/>
              <a:t>La legge stabilisce le norme ed i limiti della successione legittima e testamentaria e i diritti dello Stato sulle eredità. </a:t>
            </a:r>
          </a:p>
        </p:txBody>
      </p:sp>
      <p:pic>
        <p:nvPicPr>
          <p:cNvPr id="4" name="Immagine 3" descr="Descrizione: Descrizione: Descrizione: logo_agora"/>
          <p:cNvPicPr/>
          <p:nvPr/>
        </p:nvPicPr>
        <p:blipFill>
          <a:blip r:embed="rId2" r:link="rId3" cstate="print"/>
          <a:srcRect/>
          <a:stretch>
            <a:fillRect/>
          </a:stretch>
        </p:blipFill>
        <p:spPr bwMode="auto">
          <a:xfrm>
            <a:off x="8476489" y="5963920"/>
            <a:ext cx="2110231" cy="528320"/>
          </a:xfrm>
          <a:prstGeom prst="rect">
            <a:avLst/>
          </a:prstGeom>
          <a:noFill/>
          <a:ln w="9525">
            <a:noFill/>
            <a:miter lim="800000"/>
            <a:headEnd/>
            <a:tailEnd/>
          </a:ln>
        </p:spPr>
      </p:pic>
    </p:spTree>
    <p:extLst>
      <p:ext uri="{BB962C8B-B14F-4D97-AF65-F5344CB8AC3E}">
        <p14:creationId xmlns:p14="http://schemas.microsoft.com/office/powerpoint/2010/main" val="2316148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47040" y="355600"/>
            <a:ext cx="11348720" cy="5374640"/>
          </a:xfrm>
          <a:ln w="98425" cap="sq" cmpd="thickThin">
            <a:solidFill>
              <a:srgbClr val="00B050"/>
            </a:solidFill>
            <a:miter lim="800000"/>
          </a:ln>
          <a:scene3d>
            <a:camera prst="orthographicFront"/>
            <a:lightRig rig="threePt" dir="t"/>
          </a:scene3d>
          <a:sp3d extrusionH="57150" contourW="6350" prstMaterial="translucentPowder">
            <a:bevelT prst="slope"/>
            <a:bevelB w="152400" h="50800" prst="softRound"/>
            <a:extrusionClr>
              <a:srgbClr val="00B050"/>
            </a:extrusionClr>
            <a:contourClr>
              <a:srgbClr val="FF0000"/>
            </a:contourClr>
          </a:sp3d>
        </p:spPr>
        <p:txBody>
          <a:bodyPr vert="horz" lIns="91440" tIns="45720" rIns="91440" bIns="45720" rtlCol="0" anchor="ctr">
            <a:noAutofit/>
          </a:bodyPr>
          <a:lstStyle/>
          <a:p>
            <a:r>
              <a:rPr lang="it-IT" sz="2600" b="1" dirty="0"/>
              <a:t>Art. 87 </a:t>
            </a:r>
            <a:br>
              <a:rPr lang="it-IT" sz="2600" b="1" dirty="0"/>
            </a:br>
            <a:r>
              <a:rPr lang="it-IT" sz="2400" dirty="0"/>
              <a:t>Il Presidente della Repubblica è il Capo dello Stato e rappresenta l’unità nazionale. </a:t>
            </a:r>
            <a:br>
              <a:rPr lang="it-IT" sz="2400" dirty="0"/>
            </a:br>
            <a:r>
              <a:rPr lang="it-IT" sz="2400" dirty="0"/>
              <a:t>Può inviare messaggi alle Camere. </a:t>
            </a:r>
            <a:br>
              <a:rPr lang="it-IT" sz="2400" dirty="0"/>
            </a:br>
            <a:r>
              <a:rPr lang="it-IT" sz="2400" dirty="0"/>
              <a:t>Indice le elezioni delle nuove Camere e ne fissa la prima riunione. </a:t>
            </a:r>
            <a:br>
              <a:rPr lang="it-IT" sz="2400" dirty="0"/>
            </a:br>
            <a:r>
              <a:rPr lang="it-IT" sz="2400" dirty="0"/>
              <a:t>Autorizza la presentazione alle Camere dei disegni di legge di iniziativa del Governo. </a:t>
            </a:r>
            <a:br>
              <a:rPr lang="it-IT" sz="2400" dirty="0"/>
            </a:br>
            <a:r>
              <a:rPr lang="it-IT" sz="2400" dirty="0"/>
              <a:t>Promulga le leggi ed emana i decreti aventi valore di legge e i regolamenti. </a:t>
            </a:r>
            <a:br>
              <a:rPr lang="it-IT" sz="2400" dirty="0"/>
            </a:br>
            <a:r>
              <a:rPr lang="it-IT" sz="2400" dirty="0"/>
              <a:t>Indice il referendum popolare nei casi previsti dalla Costituzione. </a:t>
            </a:r>
            <a:br>
              <a:rPr lang="it-IT" sz="2400" dirty="0"/>
            </a:br>
            <a:r>
              <a:rPr lang="it-IT" sz="2400" dirty="0"/>
              <a:t>Nomina, nei casi indicati dalla legge, i funzionari dello Stato. </a:t>
            </a:r>
            <a:br>
              <a:rPr lang="it-IT" sz="2400" dirty="0"/>
            </a:br>
            <a:r>
              <a:rPr lang="it-IT" sz="2400" dirty="0"/>
              <a:t>Accredita e riceve i rappresentanti diplomatici, ratifica i trattati internazionali, previa, quando occorra, l’autorizzazione delle Camere. </a:t>
            </a:r>
            <a:br>
              <a:rPr lang="it-IT" sz="2400" dirty="0"/>
            </a:br>
            <a:r>
              <a:rPr lang="it-IT" sz="2400" dirty="0"/>
              <a:t>Ha il comando delle Forze armate, presiede il Consiglio supremo di difesa costituito secondo la legge, dichiara lo stato di guerra deliberato dalle Camere. </a:t>
            </a:r>
            <a:r>
              <a:rPr lang="it-IT" sz="2400" b="1" dirty="0"/>
              <a:t/>
            </a:r>
            <a:br>
              <a:rPr lang="it-IT" sz="2400" b="1" dirty="0"/>
            </a:br>
            <a:r>
              <a:rPr lang="it-IT" sz="2400" dirty="0"/>
              <a:t>Presiede il Consiglio superiore della magistratura. </a:t>
            </a:r>
            <a:br>
              <a:rPr lang="it-IT" sz="2400" dirty="0"/>
            </a:br>
            <a:r>
              <a:rPr lang="it-IT" sz="2400" dirty="0"/>
              <a:t>Può concedere grazia e commutare le pene. </a:t>
            </a:r>
            <a:br>
              <a:rPr lang="it-IT" sz="2400" dirty="0"/>
            </a:br>
            <a:r>
              <a:rPr lang="it-IT" sz="2400" dirty="0"/>
              <a:t>Conferisce le onorificenze della Repubblica. </a:t>
            </a:r>
          </a:p>
        </p:txBody>
      </p:sp>
      <p:pic>
        <p:nvPicPr>
          <p:cNvPr id="4" name="Immagine 3" descr="Descrizione: Descrizione: Descrizione: logo_agora"/>
          <p:cNvPicPr/>
          <p:nvPr/>
        </p:nvPicPr>
        <p:blipFill>
          <a:blip r:embed="rId2" r:link="rId3" cstate="print"/>
          <a:srcRect/>
          <a:stretch>
            <a:fillRect/>
          </a:stretch>
        </p:blipFill>
        <p:spPr bwMode="auto">
          <a:xfrm>
            <a:off x="8476489" y="6065520"/>
            <a:ext cx="2293111" cy="508000"/>
          </a:xfrm>
          <a:prstGeom prst="rect">
            <a:avLst/>
          </a:prstGeom>
          <a:noFill/>
          <a:ln w="9525">
            <a:noFill/>
            <a:miter lim="800000"/>
            <a:headEnd/>
            <a:tailEnd/>
          </a:ln>
        </p:spPr>
      </p:pic>
    </p:spTree>
    <p:extLst>
      <p:ext uri="{BB962C8B-B14F-4D97-AF65-F5344CB8AC3E}">
        <p14:creationId xmlns:p14="http://schemas.microsoft.com/office/powerpoint/2010/main" val="408114383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Slice</Template>
  <TotalTime>278</TotalTime>
  <Words>286</Words>
  <Application>Microsoft Office PowerPoint</Application>
  <PresentationFormat>Widescreen</PresentationFormat>
  <Paragraphs>25</Paragraphs>
  <Slides>19</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19</vt:i4>
      </vt:variant>
    </vt:vector>
  </HeadingPairs>
  <TitlesOfParts>
    <vt:vector size="26" baseType="lpstr">
      <vt:lpstr>Arial Unicode MS</vt:lpstr>
      <vt:lpstr>Arial</vt:lpstr>
      <vt:lpstr>Arial Black</vt:lpstr>
      <vt:lpstr>Calibri</vt:lpstr>
      <vt:lpstr>Calibri Light</vt:lpstr>
      <vt:lpstr>Consolas</vt:lpstr>
      <vt:lpstr>Tema di Office</vt:lpstr>
      <vt:lpstr>Presentazione standard di PowerPoint</vt:lpstr>
      <vt:lpstr>Presentazione standard di PowerPoint</vt:lpstr>
      <vt:lpstr>Art. 5 La Repubblica, una e indivisibile, riconosce e promuove le autonomie locali; attua nei servizi che dipendono dallo Stato il più ampio decentramento amministrativo; adegua i principi ed i metodi della sua legislazione alle esigenze dell’autonomia e del decentramento</vt:lpstr>
      <vt:lpstr>Art. 2 La Repubblica riconosce e garantisce i diritti inviolabili dell’uomo, sia come singolo sia nelle formazioni sociali ove si svolge la sua personalità, e richiede l’adempimento dei doveri inderogabili di solidarietà politica, economica e sociale</vt:lpstr>
      <vt:lpstr>Art. 3  Tutti i cittadini hanno pari dignità sociale e sono eguali avanti alla legge, senza distinzione di sesso, di razza, di lingua, di religione, di opinioni politiche, di condizioni personali e sociali.  È compito della Repubblica rimuovere gli ostacoli di ordine economico e sociale, che, limitando di fatto la libertà e l’eguaglianza dei cittadini, impediscono il pieno sviluppo della persona umana e l’effettiva partecipazione di tutti i lavoratori all’organizzazione politica, economica e sociale del Paese.</vt:lpstr>
      <vt:lpstr>Art. 4  La Repubblica riconosce a tutti i cittadini il diritto al lavoro e promuove le condizioni che rendano effettivo questo diritto.  Ogni cittadino ha il dovere di svolgere, secondo le proprie possibilità e la propria scelta, un’attività o una funzione che concorra al progresso materiale o spirituale della società. </vt:lpstr>
      <vt:lpstr>Art. 41  L’iniziativa economica privata è libera.  Non può svolgersi in contrasto con l’utilità sociale o in modo da recare danno alla sicurezza, alla libertà, alla dignità umana.  La legge determina i programmi e i controlli opportuni perché l’attività economica pubblica e privata possa essere indirizzata e coordinata a fini sociali. </vt:lpstr>
      <vt:lpstr>Art. 42  La proprietà è pubblica o privata. I beni economici appartengono allo Stato, ad enti o a privati.  La proprietà privata è riconosciuta e garantita dalla legge, che ne determina i modi di acquisto, di godimento e i limiti allo scopo di assicurarne la funzione sociale e di renderla accessibile a tutti.  La proprietà privata può essere, nei casi preveduti dalla legge, e salvo indennizzo, espropriata per motivi d’interesse generale.  La legge stabilisce le norme ed i limiti della successione legittima e testamentaria e i diritti dello Stato sulle eredità. </vt:lpstr>
      <vt:lpstr>Art. 87  Il Presidente della Repubblica è il Capo dello Stato e rappresenta l’unità nazionale.  Può inviare messaggi alle Camere.  Indice le elezioni delle nuove Camere e ne fissa la prima riunione.  Autorizza la presentazione alle Camere dei disegni di legge di iniziativa del Governo.  Promulga le leggi ed emana i decreti aventi valore di legge e i regolamenti.  Indice il referendum popolare nei casi previsti dalla Costituzione.  Nomina, nei casi indicati dalla legge, i funzionari dello Stato.  Accredita e riceve i rappresentanti diplomatici, ratifica i trattati internazionali, previa, quando occorra, l’autorizzazione delle Camere.  Ha il comando delle Forze armate, presiede il Consiglio supremo di difesa costituito secondo la legge, dichiara lo stato di guerra deliberato dalle Camere.  Presiede il Consiglio superiore della magistratura.  Può concedere grazia e commutare le pene.  Conferisce le onorificenze della Repubblica. </vt:lpstr>
      <vt:lpstr>Art. 84  Può essere eletto Presidente della Repubblica ogni cittadino che abbia compiuto cinquanta anni d’età e goda dei diritti civili e politici.  L’ufficio di Presidente della Repubblica è incompatibile con qualsiasi altra carica.  L’assegno e la dotazione del Presidente sono determinati per legge. </vt:lpstr>
      <vt:lpstr>Art. 89 Nessun atto del Presidente della Repubblica è valido se non è controfirmato dai Ministri proponenti, che ne assumono la responsabilità.  Gli atti che hanno valore legislativo e gli altri indicati dalla legge sono controfirmati anche dal Presidente del Consiglio dei Ministri </vt:lpstr>
      <vt:lpstr>Art. 104 La magistratura costituisce un ordine autonomo e indipendente da ogni altro potere. Il Consiglio superiore della magistratura è presieduto dal Presidente della Repubblica. Ne fanno parte di diritto il primo presidente e il procuratore generale della Corte di cassazione. Gli altri componenti sono eletti per due terzi da tutti i magistrati ordinari tra gli appartenenti alle varie categorie, e per un terzo dal Parlamento in seduta comune tra professori ordinari di università in materie giuridiche ed avvocati dopo quindici anni di esercizio. Il Consiglio elegge un vicepresidente fra i componenti designati dal Parlamento. I membri elettivi del Consiglio durano in carica quattro anni e non sono immediatamente rieleggibili. Non possono, finché sono in carica, essere iscritti negli albi professionali, né far parte del Parlamento o di un Consiglio regionale.</vt:lpstr>
      <vt:lpstr>Art. 28 I funzionari e i dipendenti dello Stato e degli enti pubblici sono direttamente responsabili, secondo le leggi penali, civili e amministrative, degli atti compiuti in violazione di diritti. In tali casi la responsabilità civile si estende allo Stato e agli enti pubblici. </vt:lpstr>
      <vt:lpstr>Presentazione standard di PowerPoint</vt:lpstr>
      <vt:lpstr> Art. 119  I Comuni, le Province, le Città metropolitane e le Regioni hanno autonomia finanziaria di entrata e di spesa.  I Comuni, le Province, le Città metropolitane e le Regioni hanno risorse autonome. Stabiliscono e applicano tributi ed entrate propri, in armonia con la Costituzione e secondo i principi di coordinamento della finanza pubblica e del sistema tributario. Dispongono di compartecipazioni al gettito di tributi erariali riferibile al loro territorio. La legge dello Stato istituisce un fondo perequativo, senza vincoli di destinazione, per i territori con minore capacità fiscale per abitante.  Le risorse derivanti dalle fonti di cui ai commi precedenti consentono ai Comuni, alle Province, alle Città metropolitane e alle Regioni di finanziare integralmente le funzioni pubbliche loro attribuite.  Per promuovere lo sviluppo economico, la coesione e la solidarietà sociale, per rimuovere gli squilibri economici e sociali, per favorire l’effettivo esercizio dei diritti della persona, o per provvedere a scopi diversi dal normale esercizio delle loro funzioni, lo Stato destina risorse aggiuntive ed effettua interventi speciali in favore di determinati Comuni, Province, Città metropolitane e Regioni.  I Comuni, le Province, le Città metropolitane e le Regioni hanno un proprio patrimonio, attribuito secondo i principi generali determinati dalla legge dello Stato.  Possono ricorrere all’indebitamento solo per finanziare spese di investimento. È esclusa ogni garanzia dello Stato sui prestiti dagli stessi contratti.  </vt:lpstr>
      <vt:lpstr>Il Consiglio dura in carica due anni. È eletto dai sindaci e dai Consiglieri comunali tra i sindaci e i consiglieri comunali in carica.  Il Consiglio provinciale è composto dal Presidente e da 16 componenti nelle province con popolazione superiore a 700.000 abitanti, da 12 componenti nelle province con popolazione da 300.000 a 700.000 abitanti e da 10 componenti nelle province con popolazione fino a 300 abitanti. </vt:lpstr>
      <vt:lpstr>Il sindaco metropolitano rappresenta l’ente, convoca e presiede il consiglio metropolitano e la conferenza metropolitana, sovrintende al funzionamento dei servizi e degli uffici e all’esecuzione degli atti; esercita le altre funzioni attribuite dallo statuto. </vt:lpstr>
      <vt:lpstr>Il consiglio metropolitano è l’organo di indirizzo e controllo, propone alla conferenza lo statuto e le sue modifiche, approva regolamenti, piani e programmi; approva o adotta ogni altro atto ad esse sottoposto dal sindaco metropolitano; esercita altre funzioni attribuite dallo statuto. Su proposta del Sindaco metropolitano, il consiglio adotta gli schemi di bilancio da sottoporre al parere della conferenza metropolitana. A seguito del parere espresso dalla conferenza metropolitana con i voti che rappresentino almeno un terzo dei comuni compresi nella città metropolitana e la maggioranza della popolazione complessivamente residente, il consiglio approva in via definitiva i bilanci dell’ente. La conferenza metropolitana ha poteri propositivi e consultivi, secondo quanto disposto dallo statuto, nonché i poteri di cui al comma 9.</vt:lpstr>
      <vt:lpstr>La conferenza metropolitana adotta o respinge lo statuto e le sue modifiche proposte dal consiglio metropolitano con i voti che rappresentino almeno un terzo dei comuni compresi nella città metropolitana e la maggioranza della popolazione complessiva residente.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5 La Repubblica, una e indivisibile, riconosce e promuove le autonomie locali; attua nei servizi che dipendono dallo Stato il più ampio decentramento amministrativo; adegua i principi ed i metodi della sua legislazione alle esigenze dell’autonomia e del decentramento</dc:title>
  <dc:creator>Sara Santamaria</dc:creator>
  <cp:lastModifiedBy>Sara Santamaria</cp:lastModifiedBy>
  <cp:revision>38</cp:revision>
  <dcterms:created xsi:type="dcterms:W3CDTF">2015-06-03T08:11:44Z</dcterms:created>
  <dcterms:modified xsi:type="dcterms:W3CDTF">2015-06-08T09:19:03Z</dcterms:modified>
</cp:coreProperties>
</file>